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 id="2147483755" r:id="rId2"/>
    <p:sldMasterId id="2147483756" r:id="rId3"/>
  </p:sldMasterIdLst>
  <p:notesMasterIdLst>
    <p:notesMasterId r:id="rId86"/>
  </p:notesMasterIdLst>
  <p:sldIdLst>
    <p:sldId id="256" r:id="rId4"/>
    <p:sldId id="257" r:id="rId5"/>
    <p:sldId id="258" r:id="rId6"/>
    <p:sldId id="259" r:id="rId7"/>
    <p:sldId id="337" r:id="rId8"/>
    <p:sldId id="323" r:id="rId9"/>
    <p:sldId id="260" r:id="rId10"/>
    <p:sldId id="261" r:id="rId11"/>
    <p:sldId id="368" r:id="rId12"/>
    <p:sldId id="363" r:id="rId13"/>
    <p:sldId id="356" r:id="rId14"/>
    <p:sldId id="359" r:id="rId15"/>
    <p:sldId id="369" r:id="rId16"/>
    <p:sldId id="325" r:id="rId17"/>
    <p:sldId id="309" r:id="rId18"/>
    <p:sldId id="378" r:id="rId19"/>
    <p:sldId id="310" r:id="rId20"/>
    <p:sldId id="366" r:id="rId21"/>
    <p:sldId id="335" r:id="rId22"/>
    <p:sldId id="365" r:id="rId23"/>
    <p:sldId id="357" r:id="rId24"/>
    <p:sldId id="318" r:id="rId25"/>
    <p:sldId id="305" r:id="rId26"/>
    <p:sldId id="320" r:id="rId27"/>
    <p:sldId id="327" r:id="rId28"/>
    <p:sldId id="326" r:id="rId29"/>
    <p:sldId id="314" r:id="rId30"/>
    <p:sldId id="334" r:id="rId31"/>
    <p:sldId id="361" r:id="rId32"/>
    <p:sldId id="316" r:id="rId33"/>
    <p:sldId id="330" r:id="rId34"/>
    <p:sldId id="370" r:id="rId35"/>
    <p:sldId id="328" r:id="rId36"/>
    <p:sldId id="307" r:id="rId37"/>
    <p:sldId id="351" r:id="rId38"/>
    <p:sldId id="377" r:id="rId39"/>
    <p:sldId id="353" r:id="rId40"/>
    <p:sldId id="367" r:id="rId41"/>
    <p:sldId id="345" r:id="rId42"/>
    <p:sldId id="371" r:id="rId43"/>
    <p:sldId id="372" r:id="rId44"/>
    <p:sldId id="373" r:id="rId45"/>
    <p:sldId id="346" r:id="rId46"/>
    <p:sldId id="375" r:id="rId47"/>
    <p:sldId id="354" r:id="rId48"/>
    <p:sldId id="376" r:id="rId49"/>
    <p:sldId id="355"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Lst>
  <p:sldSz cx="9144000" cy="5143500" type="screen16x9"/>
  <p:notesSz cx="6858000" cy="9144000"/>
  <p:embeddedFontLst>
    <p:embeddedFont>
      <p:font typeface="Google Sans" panose="020B0503030502040204" pitchFamily="34" charset="0"/>
      <p:regular r:id="rId87"/>
      <p:bold r:id="rId88"/>
      <p:italic r:id="rId89"/>
      <p:boldItalic r:id="rId90"/>
    </p:embeddedFont>
    <p:embeddedFont>
      <p:font typeface="Google Sans Medium" panose="020B0603030502040204" pitchFamily="34" charset="0"/>
      <p:regular r:id="rId91"/>
      <p:bold r:id="rId92"/>
      <p:italic r:id="rId93"/>
      <p:boldItalic r:id="rId94"/>
    </p:embeddedFont>
    <p:embeddedFont>
      <p:font typeface="Google Sans Mono" panose="020B0604020202020204" charset="0"/>
      <p:regular r:id="rId95"/>
      <p:bold r:id="rId96"/>
      <p:italic r:id="rId97"/>
      <p:boldItalic r:id="rId98"/>
    </p:embeddedFont>
    <p:embeddedFont>
      <p:font typeface="Google Sans SemiBold" panose="020B0604020202020204" charset="0"/>
      <p:regular r:id="rId99"/>
      <p:bold r:id="rId100"/>
      <p:italic r:id="rId101"/>
      <p:boldItalic r:id="rId102"/>
    </p:embeddedFont>
    <p:embeddedFont>
      <p:font typeface="Google Sans Text" panose="020B0604020202020204" charset="0"/>
      <p:regular r:id="rId103"/>
      <p:bold r:id="rId104"/>
      <p:italic r:id="rId105"/>
      <p:boldItalic r:id="rId106"/>
    </p:embeddedFont>
    <p:embeddedFont>
      <p:font typeface="Helvetica Neue" panose="020B0604020202020204" charset="0"/>
      <p:regular r:id="rId107"/>
      <p:bold r:id="rId108"/>
      <p:italic r:id="rId109"/>
      <p:boldItalic r:id="rId110"/>
    </p:embeddedFont>
    <p:embeddedFont>
      <p:font typeface="Open Sans Light" panose="020B0306030504020204" pitchFamily="34" charset="0"/>
      <p:regular r:id="rId111"/>
      <p:italic r:id="rId112"/>
    </p:embeddedFont>
    <p:embeddedFont>
      <p:font typeface="Roboto" panose="02000000000000000000" pitchFamily="2" charset="0"/>
      <p:regular r:id="rId113"/>
      <p:bold r:id="rId114"/>
      <p:italic r:id="rId115"/>
      <p:boldItalic r:id="rId116"/>
    </p:embeddedFont>
    <p:embeddedFont>
      <p:font typeface="Roboto Mono" panose="00000009000000000000" pitchFamily="49" charset="0"/>
      <p:regular r:id="rId117"/>
      <p:bold r:id="rId118"/>
      <p:italic r:id="rId119"/>
      <p:boldItalic r:id="rId120"/>
    </p:embeddedFont>
    <p:embeddedFont>
      <p:font typeface="Roboto Mono Light" panose="00000009000000000000" pitchFamily="49"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31.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3.xml"/><Relationship Id="rId107" Type="http://schemas.openxmlformats.org/officeDocument/2006/relationships/font" Target="fonts/font21.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6.fntdata"/><Relationship Id="rId123" Type="http://schemas.openxmlformats.org/officeDocument/2006/relationships/font" Target="fonts/font37.fntdata"/><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7.fntdata"/><Relationship Id="rId118" Type="http://schemas.openxmlformats.org/officeDocument/2006/relationships/font" Target="fonts/font32.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7.fntdata"/><Relationship Id="rId108" Type="http://schemas.openxmlformats.org/officeDocument/2006/relationships/font" Target="fonts/font22.fntdata"/><Relationship Id="rId124" Type="http://schemas.openxmlformats.org/officeDocument/2006/relationships/font" Target="fonts/font38.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8.fntdata"/><Relationship Id="rId119" Type="http://schemas.openxmlformats.org/officeDocument/2006/relationships/font" Target="fonts/font33.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3.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1.fntdata"/><Relationship Id="rId104" Type="http://schemas.openxmlformats.org/officeDocument/2006/relationships/font" Target="fonts/font18.fntdata"/><Relationship Id="rId120" Type="http://schemas.openxmlformats.org/officeDocument/2006/relationships/font" Target="fonts/font34.fntdata"/><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font" Target="fonts/font29.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4.fntdata"/><Relationship Id="rId105" Type="http://schemas.openxmlformats.org/officeDocument/2006/relationships/font" Target="fonts/font19.fntdata"/><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7.fntdata"/><Relationship Id="rId98" Type="http://schemas.openxmlformats.org/officeDocument/2006/relationships/font" Target="fonts/font12.fntdata"/><Relationship Id="rId121" Type="http://schemas.openxmlformats.org/officeDocument/2006/relationships/font" Target="fonts/font3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3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font" Target="fonts/font2.fntdata"/><Relationship Id="rId111" Type="http://schemas.openxmlformats.org/officeDocument/2006/relationships/font" Target="fonts/font2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0.fntdata"/><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122" Type="http://schemas.openxmlformats.org/officeDocument/2006/relationships/font" Target="fonts/font36.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aec94e16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aec94e16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77702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latin typeface="Google Sans" panose="020B0604020202020204" charset="0"/>
              <a:ea typeface="Google Sans" panose="020B0604020202020204" charset="0"/>
              <a:cs typeface="Google Sans" panose="020B0604020202020204" charset="0"/>
            </a:endParaRPr>
          </a:p>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74588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Google Sans" panose="020B0604020202020204" charset="0"/>
                <a:ea typeface="Google Sans" panose="020B0604020202020204" charset="0"/>
                <a:cs typeface="Google Sans" panose="020B0604020202020204" charset="0"/>
              </a:rPr>
              <a:t>The part of the brain that processes visual information (the visual cortex) is much larger than the part of the brain responsible for reading words (the </a:t>
            </a:r>
            <a:r>
              <a:rPr lang="en-US" b="0" i="0" dirty="0" err="1">
                <a:solidFill>
                  <a:srgbClr val="333333"/>
                </a:solidFill>
                <a:effectLst/>
                <a:latin typeface="Google Sans" panose="020B0604020202020204" charset="0"/>
                <a:ea typeface="Google Sans" panose="020B0604020202020204" charset="0"/>
                <a:cs typeface="Google Sans" panose="020B0604020202020204" charset="0"/>
              </a:rPr>
              <a:t>broca</a:t>
            </a:r>
            <a:r>
              <a:rPr lang="en-US" b="0" i="0" dirty="0">
                <a:solidFill>
                  <a:srgbClr val="333333"/>
                </a:solidFill>
                <a:effectLst/>
                <a:latin typeface="Google Sans" panose="020B0604020202020204" charset="0"/>
                <a:ea typeface="Google Sans" panose="020B0604020202020204" charset="0"/>
                <a:cs typeface="Google Sans" panose="020B0604020202020204" charset="0"/>
              </a:rPr>
              <a:t>). By providing your information in a visual presentation, you make it much easier on your team to process the information effectively.</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1524755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Google Sans" panose="020B0604020202020204" charset="0"/>
                <a:ea typeface="Google Sans" panose="020B0604020202020204" charset="0"/>
                <a:cs typeface="Google Sans" panose="020B0604020202020204" charset="0"/>
              </a:rPr>
              <a:t>Humans are visually oriented animals with approximately 55% of our cortex is dedicated to processing visual stimuli.</a:t>
            </a:r>
          </a:p>
          <a:p>
            <a:pPr algn="l"/>
            <a:r>
              <a:rPr lang="en-US" b="0" i="0" dirty="0">
                <a:solidFill>
                  <a:srgbClr val="000000"/>
                </a:solidFill>
                <a:effectLst/>
                <a:latin typeface="Google Sans" panose="020B0604020202020204" charset="0"/>
                <a:ea typeface="Google Sans" panose="020B0604020202020204" charset="0"/>
                <a:cs typeface="Google Sans" panose="020B0604020202020204"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167489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80366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24</a:t>
            </a:fld>
            <a:endParaRPr lang="en-US" dirty="0"/>
          </a:p>
        </p:txBody>
      </p:sp>
    </p:spTree>
    <p:extLst>
      <p:ext uri="{BB962C8B-B14F-4D97-AF65-F5344CB8AC3E}">
        <p14:creationId xmlns:p14="http://schemas.microsoft.com/office/powerpoint/2010/main" val="2642849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25</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26</a:t>
            </a:fld>
            <a:endParaRPr lang="en-US" dirty="0"/>
          </a:p>
        </p:txBody>
      </p:sp>
    </p:spTree>
    <p:extLst>
      <p:ext uri="{BB962C8B-B14F-4D97-AF65-F5344CB8AC3E}">
        <p14:creationId xmlns:p14="http://schemas.microsoft.com/office/powerpoint/2010/main" val="1063391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a73c94c4c_1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a73c94c4c_1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Joey Tribbiani from the sitcom Friends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445614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“Don’t tell me the moon is shining. Show me the glint of light on broken glass.” - Anton Checkhov</a:t>
            </a:r>
            <a:endParaRPr lang="en-CA" dirty="0"/>
          </a:p>
          <a:p>
            <a:pPr marL="158750" indent="0">
              <a:buNone/>
            </a:pPr>
            <a:endParaRPr lang="en-CA" dirty="0"/>
          </a:p>
        </p:txBody>
      </p:sp>
    </p:spTree>
    <p:extLst>
      <p:ext uri="{BB962C8B-B14F-4D97-AF65-F5344CB8AC3E}">
        <p14:creationId xmlns:p14="http://schemas.microsoft.com/office/powerpoint/2010/main" val="3652975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a73c94c4c_1_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5a73c94c4c_1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db388e089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db388e089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db388e089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db388e089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bf9f48274_0_2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5bf9f48274_0_2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70e39e6ec4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70e39e6ec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db388e089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db388e089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180b2ca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180b2ca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b388e089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b388e089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db388e089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db388e089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70e39e6ec4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70e39e6ec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db388e089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db388e089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b388e089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b388e089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5a73c94c4c_1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5a73c94c4c_1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db388e089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db388e089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"serendipity" comes from the Persian fairy tale "The Three Princes of Serendip", which was adapted from the poem "Hasht-Bihisht". The term was coined by English author Horace Walpole in 1754 in a letter to his friend Horace Mann. In the letter, Walpole explains an unexpected discovery about a lost painting by Giorgio Vasari, using the fairy tale as an example. The story is about three princes who "always make discoveries, by accidents and sagacity, of things which they were not in quest of"</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bf9f48274_0_3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bf9f48274_0_3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db388e089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db388e08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 sz="1400">
                <a:solidFill>
                  <a:srgbClr val="595959"/>
                </a:solidFill>
                <a:latin typeface="Google Sans"/>
                <a:ea typeface="Google Sans"/>
                <a:cs typeface="Google Sans"/>
                <a:sym typeface="Google Sans"/>
              </a:rPr>
              <a:t>Luck = [Doing Things] * [Telling People]</a:t>
            </a:r>
            <a:endParaRPr sz="1400">
              <a:solidFill>
                <a:srgbClr val="595959"/>
              </a:solidFill>
              <a:latin typeface="Google Sans"/>
              <a:ea typeface="Google Sans"/>
              <a:cs typeface="Google Sans"/>
              <a:sym typeface="Google Sans"/>
            </a:endParaRPr>
          </a:p>
          <a:p>
            <a:pPr marL="0" lvl="0" indent="0" algn="l" rtl="0">
              <a:spcBef>
                <a:spcPts val="120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db388e089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db388e089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180b2ca8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180b2ca8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717eaf53b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717eaf53b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Fundamentally, the person with a larger luck surface area is the person who has stronger, deeper, and wider Networks—with significant Influence in those networks.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70e39e6ec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70e39e6ec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db388e089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db388e089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db388e089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db388e089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db388e0898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db388e08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b388e089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b388e089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db388e089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db388e089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70e39e6ec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70e39e6ec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Tina Seelig, Stanford professor and the creator of Framestorming, has been studying entrepreneurs and luck for some time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b388e0898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b388e089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db388e0898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db388e089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witnessing the Dunning-Kruger effect in action and scale never seen before 😅</a:t>
            </a:r>
          </a:p>
          <a:p>
            <a:r>
              <a:rPr lang="en-US" dirty="0"/>
              <a:t>Remember - AI won't take your job but people who are "experts" in AI will 😉</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1567594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db388e089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db388e089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db388e089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db388e089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717eaf53b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717eaf53b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70e39e6ec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70e39e6ec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digital garden is an online space at the intersection of a notebook and a blog, where digital gardeners share seeds of thoughts to be cultivated in public.</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70e39e6ec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70e39e6e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db388e0898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db388e089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db388e0898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db388e0898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db388e089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db388e089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7180b2ca8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7180b2ca8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17eaf53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17eaf53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17eaf53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717eaf53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3939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0205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 name="Google Shape;11;p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13502"/>
          <a:stretch/>
        </p:blipFill>
        <p:spPr>
          <a:xfrm>
            <a:off x="241600" y="4559451"/>
            <a:ext cx="2156224" cy="337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p9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9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9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57" name="Google Shape;257;p9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9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0" name="Google Shape;260;p9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9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3" name="Google Shape;263;p9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9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6" name="Google Shape;266;p9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267"/>
        <p:cNvGrpSpPr/>
        <p:nvPr/>
      </p:nvGrpSpPr>
      <p:grpSpPr>
        <a:xfrm>
          <a:off x="0" y="0"/>
          <a:ext cx="0" cy="0"/>
          <a:chOff x="0" y="0"/>
          <a:chExt cx="0" cy="0"/>
        </a:xfrm>
      </p:grpSpPr>
      <p:pic>
        <p:nvPicPr>
          <p:cNvPr id="268" name="Google Shape;268;p99"/>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269" name="Google Shape;269;p9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270"/>
        <p:cNvGrpSpPr/>
        <p:nvPr/>
      </p:nvGrpSpPr>
      <p:grpSpPr>
        <a:xfrm>
          <a:off x="0" y="0"/>
          <a:ext cx="0" cy="0"/>
          <a:chOff x="0" y="0"/>
          <a:chExt cx="0" cy="0"/>
        </a:xfrm>
      </p:grpSpPr>
      <p:pic>
        <p:nvPicPr>
          <p:cNvPr id="271" name="Google Shape;271;p100"/>
          <p:cNvPicPr preferRelativeResize="0"/>
          <p:nvPr/>
        </p:nvPicPr>
        <p:blipFill rotWithShape="1">
          <a:blip r:embed="rId2">
            <a:alphaModFix/>
          </a:blip>
          <a:srcRect t="1522" b="1512"/>
          <a:stretch/>
        </p:blipFill>
        <p:spPr>
          <a:xfrm>
            <a:off x="-41699" y="-24325"/>
            <a:ext cx="9519698" cy="5192150"/>
          </a:xfrm>
          <a:prstGeom prst="rect">
            <a:avLst/>
          </a:prstGeom>
          <a:noFill/>
          <a:ln>
            <a:noFill/>
          </a:ln>
        </p:spPr>
      </p:pic>
      <p:pic>
        <p:nvPicPr>
          <p:cNvPr id="272" name="Google Shape;272;p10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273"/>
        <p:cNvGrpSpPr/>
        <p:nvPr/>
      </p:nvGrpSpPr>
      <p:grpSpPr>
        <a:xfrm>
          <a:off x="0" y="0"/>
          <a:ext cx="0" cy="0"/>
          <a:chOff x="0" y="0"/>
          <a:chExt cx="0" cy="0"/>
        </a:xfrm>
      </p:grpSpPr>
      <p:pic>
        <p:nvPicPr>
          <p:cNvPr id="274" name="Google Shape;274;p101"/>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275" name="Google Shape;275;p10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ue Background 1 1">
  <p:cSld name="CUSTOM_29_1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102"/>
          <p:cNvPicPr preferRelativeResize="0"/>
          <p:nvPr/>
        </p:nvPicPr>
        <p:blipFill rotWithShape="1">
          <a:blip r:embed="rId3">
            <a:alphaModFix/>
          </a:blip>
          <a:srcRect t="1522" b="1512"/>
          <a:stretch/>
        </p:blipFill>
        <p:spPr>
          <a:xfrm rot="10800000" flipH="1">
            <a:off x="-41699" y="-24326"/>
            <a:ext cx="9519696" cy="5192151"/>
          </a:xfrm>
          <a:prstGeom prst="rect">
            <a:avLst/>
          </a:prstGeom>
          <a:noFill/>
          <a:ln>
            <a:noFill/>
          </a:ln>
        </p:spPr>
      </p:pic>
      <p:pic>
        <p:nvPicPr>
          <p:cNvPr id="278" name="Google Shape;278;p102"/>
          <p:cNvPicPr preferRelativeResize="0"/>
          <p:nvPr/>
        </p:nvPicPr>
        <p:blipFill rotWithShape="1">
          <a:blip r:embed="rId4">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37"/>
        <p:cNvGrpSpPr/>
        <p:nvPr/>
      </p:nvGrpSpPr>
      <p:grpSpPr>
        <a:xfrm>
          <a:off x="0" y="0"/>
          <a:ext cx="0" cy="0"/>
          <a:chOff x="0" y="0"/>
          <a:chExt cx="0" cy="0"/>
        </a:xfrm>
      </p:grpSpPr>
      <p:sp>
        <p:nvSpPr>
          <p:cNvPr id="38" name="Google Shape;38;p1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279"/>
        <p:cNvGrpSpPr/>
        <p:nvPr/>
      </p:nvGrpSpPr>
      <p:grpSpPr>
        <a:xfrm>
          <a:off x="0" y="0"/>
          <a:ext cx="0" cy="0"/>
          <a:chOff x="0" y="0"/>
          <a:chExt cx="0" cy="0"/>
        </a:xfrm>
      </p:grpSpPr>
      <p:pic>
        <p:nvPicPr>
          <p:cNvPr id="280" name="Google Shape;280;p10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White Background">
  <p:cSld name="CUSTOM_29_1_1_1_1">
    <p:bg>
      <p:bgPr>
        <a:blipFill>
          <a:blip r:embed="rId2">
            <a:alphaModFix/>
          </a:blip>
          <a:stretch>
            <a:fillRect/>
          </a:stretch>
        </a:blipFill>
        <a:effectLst/>
      </p:bgPr>
    </p:bg>
    <p:spTree>
      <p:nvGrpSpPr>
        <p:cNvPr id="1" name="Shape 281"/>
        <p:cNvGrpSpPr/>
        <p:nvPr/>
      </p:nvGrpSpPr>
      <p:grpSpPr>
        <a:xfrm>
          <a:off x="0" y="0"/>
          <a:ext cx="0" cy="0"/>
          <a:chOff x="0" y="0"/>
          <a:chExt cx="0" cy="0"/>
        </a:xfrm>
      </p:grpSpPr>
      <p:pic>
        <p:nvPicPr>
          <p:cNvPr id="282" name="Google Shape;282;p10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283"/>
        <p:cNvGrpSpPr/>
        <p:nvPr/>
      </p:nvGrpSpPr>
      <p:grpSpPr>
        <a:xfrm>
          <a:off x="0" y="0"/>
          <a:ext cx="0" cy="0"/>
          <a:chOff x="0" y="0"/>
          <a:chExt cx="0" cy="0"/>
        </a:xfrm>
      </p:grpSpPr>
      <p:cxnSp>
        <p:nvCxnSpPr>
          <p:cNvPr id="284" name="Google Shape;284;p105"/>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85" name="Google Shape;285;p10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286"/>
        <p:cNvGrpSpPr/>
        <p:nvPr/>
      </p:nvGrpSpPr>
      <p:grpSpPr>
        <a:xfrm>
          <a:off x="0" y="0"/>
          <a:ext cx="0" cy="0"/>
          <a:chOff x="0" y="0"/>
          <a:chExt cx="0" cy="0"/>
        </a:xfrm>
      </p:grpSpPr>
      <p:sp>
        <p:nvSpPr>
          <p:cNvPr id="287" name="Google Shape;287;p106"/>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288" name="Google Shape;288;p106"/>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pic>
        <p:nvPicPr>
          <p:cNvPr id="289" name="Google Shape;289;p10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290"/>
        <p:cNvGrpSpPr/>
        <p:nvPr/>
      </p:nvGrpSpPr>
      <p:grpSpPr>
        <a:xfrm>
          <a:off x="0" y="0"/>
          <a:ext cx="0" cy="0"/>
          <a:chOff x="0" y="0"/>
          <a:chExt cx="0" cy="0"/>
        </a:xfrm>
      </p:grpSpPr>
      <p:sp>
        <p:nvSpPr>
          <p:cNvPr id="291" name="Google Shape;291;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92" name="Google Shape;292;p107"/>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293" name="Google Shape;293;p107"/>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294"/>
        <p:cNvGrpSpPr/>
        <p:nvPr/>
      </p:nvGrpSpPr>
      <p:grpSpPr>
        <a:xfrm>
          <a:off x="0" y="0"/>
          <a:ext cx="0" cy="0"/>
          <a:chOff x="0" y="0"/>
          <a:chExt cx="0" cy="0"/>
        </a:xfrm>
      </p:grpSpPr>
      <p:sp>
        <p:nvSpPr>
          <p:cNvPr id="295" name="Google Shape;295;p108"/>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96" name="Google Shape;296;p108"/>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97" name="Google Shape;297;p108"/>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Blank Green Footer">
  <p:cSld name="Blank Green Footer">
    <p:bg>
      <p:bgPr>
        <a:solidFill>
          <a:srgbClr val="FFFFFF"/>
        </a:solidFill>
        <a:effectLst/>
      </p:bgPr>
    </p:bg>
    <p:spTree>
      <p:nvGrpSpPr>
        <p:cNvPr id="1" name="Shape 298"/>
        <p:cNvGrpSpPr/>
        <p:nvPr/>
      </p:nvGrpSpPr>
      <p:grpSpPr>
        <a:xfrm>
          <a:off x="0" y="0"/>
          <a:ext cx="0" cy="0"/>
          <a:chOff x="0" y="0"/>
          <a:chExt cx="0" cy="0"/>
        </a:xfrm>
      </p:grpSpPr>
      <p:sp>
        <p:nvSpPr>
          <p:cNvPr id="299" name="Google Shape;299;p109"/>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normAutofit/>
          </a:bodyPr>
          <a:lstStyle>
            <a:lvl1pPr marL="63500" marR="0" lvl="0" indent="-63500" algn="l" rtl="0">
              <a:lnSpc>
                <a:spcPct val="100000"/>
              </a:lnSpc>
              <a:spcBef>
                <a:spcPts val="0"/>
              </a:spcBef>
              <a:spcAft>
                <a:spcPts val="0"/>
              </a:spcAft>
              <a:buClr>
                <a:srgbClr val="666666"/>
              </a:buClr>
              <a:buSzPts val="2800"/>
              <a:buFont typeface="Google Sans"/>
              <a:buNone/>
              <a:defRPr sz="2600" i="0" u="none" strike="noStrike" cap="none">
                <a:solidFill>
                  <a:srgbClr val="666666"/>
                </a:solidFill>
                <a:latin typeface="Google Sans"/>
                <a:ea typeface="Google Sans"/>
                <a:cs typeface="Google Sans"/>
                <a:sym typeface="Google Sans"/>
              </a:defRPr>
            </a:lvl1pPr>
            <a:lvl2pPr marL="63500" marR="0" lvl="1"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2pPr>
            <a:lvl3pPr marL="63500" marR="0" lvl="2"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3pPr>
            <a:lvl4pPr marL="63500" marR="0" lvl="3"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4pPr>
            <a:lvl5pPr marL="63500" marR="0" lvl="4"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5pPr>
            <a:lvl6pPr marL="63500" marR="0" lvl="5"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6pPr>
            <a:lvl7pPr marL="63500" marR="0" lvl="6"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7pPr>
            <a:lvl8pPr marL="63500" marR="0" lvl="7"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8pPr>
            <a:lvl9pPr marL="63500" marR="0" lvl="8"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9pPr>
          </a:lstStyle>
          <a:p>
            <a:endParaRPr/>
          </a:p>
        </p:txBody>
      </p:sp>
      <p:sp>
        <p:nvSpPr>
          <p:cNvPr id="300" name="Google Shape;300;p109"/>
          <p:cNvSpPr/>
          <p:nvPr/>
        </p:nvSpPr>
        <p:spPr>
          <a:xfrm>
            <a:off x="7934701" y="218775"/>
            <a:ext cx="1209300" cy="27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Font typeface="Roboto"/>
              <a:buNone/>
            </a:pPr>
            <a:r>
              <a:rPr lang="en" sz="600" b="0" i="0" u="none" strike="noStrike" cap="none">
                <a:solidFill>
                  <a:srgbClr val="D9D9D9"/>
                </a:solidFill>
                <a:latin typeface="Roboto"/>
                <a:ea typeface="Roboto"/>
                <a:cs typeface="Roboto"/>
                <a:sym typeface="Roboto"/>
              </a:rPr>
              <a:t>Proprietary + Confidential</a:t>
            </a:r>
            <a:endParaRPr sz="500"/>
          </a:p>
        </p:txBody>
      </p:sp>
      <p:sp>
        <p:nvSpPr>
          <p:cNvPr id="301" name="Google Shape;301;p109"/>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rmAutofit lnSpcReduction="10000"/>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46"/>
        <p:cNvGrpSpPr/>
        <p:nvPr/>
      </p:nvGrpSpPr>
      <p:grpSpPr>
        <a:xfrm>
          <a:off x="0" y="0"/>
          <a:ext cx="0" cy="0"/>
          <a:chOff x="0" y="0"/>
          <a:chExt cx="0" cy="0"/>
        </a:xfrm>
      </p:grpSpPr>
      <p:pic>
        <p:nvPicPr>
          <p:cNvPr id="47" name="Google Shape;47;p19"/>
          <p:cNvPicPr preferRelativeResize="0"/>
          <p:nvPr/>
        </p:nvPicPr>
        <p:blipFill rotWithShape="1">
          <a:blip r:embed="rId2">
            <a:alphaModFix/>
          </a:blip>
          <a:srcRect/>
          <a:stretch/>
        </p:blipFill>
        <p:spPr>
          <a:xfrm>
            <a:off x="0" y="-1025"/>
            <a:ext cx="9143998" cy="5145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 name="Google Shape;16;p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2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2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2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61"/>
        <p:cNvGrpSpPr/>
        <p:nvPr/>
      </p:nvGrpSpPr>
      <p:grpSpPr>
        <a:xfrm>
          <a:off x="0" y="0"/>
          <a:ext cx="0" cy="0"/>
          <a:chOff x="0" y="0"/>
          <a:chExt cx="0" cy="0"/>
        </a:xfrm>
      </p:grpSpPr>
      <p:cxnSp>
        <p:nvCxnSpPr>
          <p:cNvPr id="62" name="Google Shape;62;p29"/>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63"/>
        <p:cNvGrpSpPr/>
        <p:nvPr/>
      </p:nvGrpSpPr>
      <p:grpSpPr>
        <a:xfrm>
          <a:off x="0" y="0"/>
          <a:ext cx="0" cy="0"/>
          <a:chOff x="0" y="0"/>
          <a:chExt cx="0" cy="0"/>
        </a:xfrm>
      </p:grpSpPr>
      <p:sp>
        <p:nvSpPr>
          <p:cNvPr id="64" name="Google Shape;64;p30"/>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65" name="Google Shape;65;p30"/>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1" name="Google Shape;21;p4"/>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9" name="Google Shape;6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70"/>
        <p:cNvGrpSpPr/>
        <p:nvPr/>
      </p:nvGrpSpPr>
      <p:grpSpPr>
        <a:xfrm>
          <a:off x="0" y="0"/>
          <a:ext cx="0" cy="0"/>
          <a:chOff x="0" y="0"/>
          <a:chExt cx="0" cy="0"/>
        </a:xfrm>
      </p:grpSpPr>
      <p:sp>
        <p:nvSpPr>
          <p:cNvPr id="71" name="Google Shape;71;p32"/>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2" name="Google Shape;72;p3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77"/>
        <p:cNvGrpSpPr/>
        <p:nvPr/>
      </p:nvGrpSpPr>
      <p:grpSpPr>
        <a:xfrm>
          <a:off x="0" y="0"/>
          <a:ext cx="0" cy="0"/>
          <a:chOff x="0" y="0"/>
          <a:chExt cx="0" cy="0"/>
        </a:xfrm>
      </p:grpSpPr>
      <p:sp>
        <p:nvSpPr>
          <p:cNvPr id="78" name="Google Shape;7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34"/>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0" name="Google Shape;8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1" name="Google Shape;81;p34"/>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82"/>
        <p:cNvGrpSpPr/>
        <p:nvPr/>
      </p:nvGrpSpPr>
      <p:grpSpPr>
        <a:xfrm>
          <a:off x="0" y="0"/>
          <a:ext cx="0" cy="0"/>
          <a:chOff x="0" y="0"/>
          <a:chExt cx="0" cy="0"/>
        </a:xfrm>
      </p:grpSpPr>
      <p:sp>
        <p:nvSpPr>
          <p:cNvPr id="83" name="Google Shape;83;p3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3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5" name="Google Shape;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6" name="Google Shape;86;p35"/>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87"/>
        <p:cNvGrpSpPr/>
        <p:nvPr/>
      </p:nvGrpSpPr>
      <p:grpSpPr>
        <a:xfrm>
          <a:off x="0" y="0"/>
          <a:ext cx="0" cy="0"/>
          <a:chOff x="0" y="0"/>
          <a:chExt cx="0" cy="0"/>
        </a:xfrm>
      </p:grpSpPr>
      <p:sp>
        <p:nvSpPr>
          <p:cNvPr id="88" name="Google Shape;8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3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90" name="Google Shape;90;p36"/>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91" name="Google Shape;91;p3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92"/>
        <p:cNvGrpSpPr/>
        <p:nvPr/>
      </p:nvGrpSpPr>
      <p:grpSpPr>
        <a:xfrm>
          <a:off x="0" y="0"/>
          <a:ext cx="0" cy="0"/>
          <a:chOff x="0" y="0"/>
          <a:chExt cx="0" cy="0"/>
        </a:xfrm>
      </p:grpSpPr>
      <p:sp>
        <p:nvSpPr>
          <p:cNvPr id="93" name="Google Shape;9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3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95"/>
        <p:cNvGrpSpPr/>
        <p:nvPr/>
      </p:nvGrpSpPr>
      <p:grpSpPr>
        <a:xfrm>
          <a:off x="0" y="0"/>
          <a:ext cx="0" cy="0"/>
          <a:chOff x="0" y="0"/>
          <a:chExt cx="0" cy="0"/>
        </a:xfrm>
      </p:grpSpPr>
      <p:pic>
        <p:nvPicPr>
          <p:cNvPr id="96" name="Google Shape;96;p3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97"/>
        <p:cNvGrpSpPr/>
        <p:nvPr/>
      </p:nvGrpSpPr>
      <p:grpSpPr>
        <a:xfrm>
          <a:off x="0" y="0"/>
          <a:ext cx="0" cy="0"/>
          <a:chOff x="0" y="0"/>
          <a:chExt cx="0" cy="0"/>
        </a:xfrm>
      </p:grpSpPr>
      <p:sp>
        <p:nvSpPr>
          <p:cNvPr id="98" name="Google Shape;98;p39"/>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9"/>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100" name="Google Shape;100;p3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101"/>
        <p:cNvGrpSpPr/>
        <p:nvPr/>
      </p:nvGrpSpPr>
      <p:grpSpPr>
        <a:xfrm>
          <a:off x="0" y="0"/>
          <a:ext cx="0" cy="0"/>
          <a:chOff x="0" y="0"/>
          <a:chExt cx="0" cy="0"/>
        </a:xfrm>
      </p:grpSpPr>
      <p:sp>
        <p:nvSpPr>
          <p:cNvPr id="102" name="Google Shape;10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103" name="Google Shape;103;p40"/>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104"/>
        <p:cNvGrpSpPr/>
        <p:nvPr/>
      </p:nvGrpSpPr>
      <p:grpSpPr>
        <a:xfrm>
          <a:off x="0" y="0"/>
          <a:ext cx="0" cy="0"/>
          <a:chOff x="0" y="0"/>
          <a:chExt cx="0" cy="0"/>
        </a:xfrm>
      </p:grpSpPr>
      <p:sp>
        <p:nvSpPr>
          <p:cNvPr id="105" name="Google Shape;105;p41"/>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106" name="Google Shape;106;p4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ogo"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2">
            <a:alphaModFix/>
          </a:blip>
          <a:srcRect b="13502"/>
          <a:stretch/>
        </p:blipFill>
        <p:spPr>
          <a:xfrm>
            <a:off x="87750" y="4587025"/>
            <a:ext cx="2511475"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107"/>
        <p:cNvGrpSpPr/>
        <p:nvPr/>
      </p:nvGrpSpPr>
      <p:grpSpPr>
        <a:xfrm>
          <a:off x="0" y="0"/>
          <a:ext cx="0" cy="0"/>
          <a:chOff x="0" y="0"/>
          <a:chExt cx="0" cy="0"/>
        </a:xfrm>
      </p:grpSpPr>
      <p:sp>
        <p:nvSpPr>
          <p:cNvPr id="108" name="Google Shape;108;p42"/>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09" name="Google Shape;109;p4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110"/>
        <p:cNvGrpSpPr/>
        <p:nvPr/>
      </p:nvGrpSpPr>
      <p:grpSpPr>
        <a:xfrm>
          <a:off x="0" y="0"/>
          <a:ext cx="0" cy="0"/>
          <a:chOff x="0" y="0"/>
          <a:chExt cx="0" cy="0"/>
        </a:xfrm>
      </p:grpSpPr>
      <p:sp>
        <p:nvSpPr>
          <p:cNvPr id="111" name="Google Shape;111;p43"/>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2" name="Google Shape;112;p43"/>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113"/>
        <p:cNvGrpSpPr/>
        <p:nvPr/>
      </p:nvGrpSpPr>
      <p:grpSpPr>
        <a:xfrm>
          <a:off x="0" y="0"/>
          <a:ext cx="0" cy="0"/>
          <a:chOff x="0" y="0"/>
          <a:chExt cx="0" cy="0"/>
        </a:xfrm>
      </p:grpSpPr>
      <p:sp>
        <p:nvSpPr>
          <p:cNvPr id="114" name="Google Shape;114;p44"/>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5" name="Google Shape;115;p44"/>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p4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119"/>
        <p:cNvGrpSpPr/>
        <p:nvPr/>
      </p:nvGrpSpPr>
      <p:grpSpPr>
        <a:xfrm>
          <a:off x="0" y="0"/>
          <a:ext cx="0" cy="0"/>
          <a:chOff x="0" y="0"/>
          <a:chExt cx="0" cy="0"/>
        </a:xfrm>
      </p:grpSpPr>
      <p:pic>
        <p:nvPicPr>
          <p:cNvPr id="120" name="Google Shape;120;p4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121"/>
        <p:cNvGrpSpPr/>
        <p:nvPr/>
      </p:nvGrpSpPr>
      <p:grpSpPr>
        <a:xfrm>
          <a:off x="0" y="0"/>
          <a:ext cx="0" cy="0"/>
          <a:chOff x="0" y="0"/>
          <a:chExt cx="0" cy="0"/>
        </a:xfrm>
      </p:grpSpPr>
      <p:pic>
        <p:nvPicPr>
          <p:cNvPr id="122" name="Google Shape;122;p4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123"/>
        <p:cNvGrpSpPr/>
        <p:nvPr/>
      </p:nvGrpSpPr>
      <p:grpSpPr>
        <a:xfrm>
          <a:off x="0" y="0"/>
          <a:ext cx="0" cy="0"/>
          <a:chOff x="0" y="0"/>
          <a:chExt cx="0" cy="0"/>
        </a:xfrm>
      </p:grpSpPr>
      <p:pic>
        <p:nvPicPr>
          <p:cNvPr id="124" name="Google Shape;124;p4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125"/>
        <p:cNvGrpSpPr/>
        <p:nvPr/>
      </p:nvGrpSpPr>
      <p:grpSpPr>
        <a:xfrm>
          <a:off x="0" y="0"/>
          <a:ext cx="0" cy="0"/>
          <a:chOff x="0" y="0"/>
          <a:chExt cx="0" cy="0"/>
        </a:xfrm>
      </p:grpSpPr>
      <p:pic>
        <p:nvPicPr>
          <p:cNvPr id="126" name="Google Shape;126;p4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5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129"/>
        <p:cNvGrpSpPr/>
        <p:nvPr/>
      </p:nvGrpSpPr>
      <p:grpSpPr>
        <a:xfrm>
          <a:off x="0" y="0"/>
          <a:ext cx="0" cy="0"/>
          <a:chOff x="0" y="0"/>
          <a:chExt cx="0" cy="0"/>
        </a:xfrm>
      </p:grpSpPr>
      <p:pic>
        <p:nvPicPr>
          <p:cNvPr id="130" name="Google Shape;130;p51"/>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131" name="Google Shape;131;p5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CUSTOM_16">
    <p:spTree>
      <p:nvGrpSpPr>
        <p:cNvPr id="1" name="Shape 2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132"/>
        <p:cNvGrpSpPr/>
        <p:nvPr/>
      </p:nvGrpSpPr>
      <p:grpSpPr>
        <a:xfrm>
          <a:off x="0" y="0"/>
          <a:ext cx="0" cy="0"/>
          <a:chOff x="0" y="0"/>
          <a:chExt cx="0" cy="0"/>
        </a:xfrm>
      </p:grpSpPr>
      <p:pic>
        <p:nvPicPr>
          <p:cNvPr id="133" name="Google Shape;133;p5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5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p5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5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140"/>
        <p:cNvGrpSpPr/>
        <p:nvPr/>
      </p:nvGrpSpPr>
      <p:grpSpPr>
        <a:xfrm>
          <a:off x="0" y="0"/>
          <a:ext cx="0" cy="0"/>
          <a:chOff x="0" y="0"/>
          <a:chExt cx="0" cy="0"/>
        </a:xfrm>
      </p:grpSpPr>
      <p:pic>
        <p:nvPicPr>
          <p:cNvPr id="141" name="Google Shape;141;p5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4" name="Google Shape;144;p5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5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59"/>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0" name="Google Shape;150;p5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60"/>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3" name="Google Shape;153;p6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154"/>
        <p:cNvGrpSpPr/>
        <p:nvPr/>
      </p:nvGrpSpPr>
      <p:grpSpPr>
        <a:xfrm>
          <a:off x="0" y="0"/>
          <a:ext cx="0" cy="0"/>
          <a:chOff x="0" y="0"/>
          <a:chExt cx="0" cy="0"/>
        </a:xfrm>
      </p:grpSpPr>
      <p:pic>
        <p:nvPicPr>
          <p:cNvPr id="155" name="Google Shape;155;p61"/>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156" name="Google Shape;156;p6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6"/>
        <p:cNvGrpSpPr/>
        <p:nvPr/>
      </p:nvGrpSpPr>
      <p:grpSpPr>
        <a:xfrm>
          <a:off x="0" y="0"/>
          <a:ext cx="0" cy="0"/>
          <a:chOff x="0" y="0"/>
          <a:chExt cx="0" cy="0"/>
        </a:xfrm>
      </p:grpSpPr>
      <p:sp>
        <p:nvSpPr>
          <p:cNvPr id="27" name="Google Shape;27;p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157"/>
        <p:cNvGrpSpPr/>
        <p:nvPr/>
      </p:nvGrpSpPr>
      <p:grpSpPr>
        <a:xfrm>
          <a:off x="0" y="0"/>
          <a:ext cx="0" cy="0"/>
          <a:chOff x="0" y="0"/>
          <a:chExt cx="0" cy="0"/>
        </a:xfrm>
      </p:grpSpPr>
      <p:pic>
        <p:nvPicPr>
          <p:cNvPr id="158" name="Google Shape;158;p62"/>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59" name="Google Shape;159;p6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2" name="Google Shape;162;p6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ue Background 1 1">
  <p:cSld name="CUSTOM_29_1_1_1">
    <p:spTree>
      <p:nvGrpSpPr>
        <p:cNvPr id="1" name="Shape 163"/>
        <p:cNvGrpSpPr/>
        <p:nvPr/>
      </p:nvGrpSpPr>
      <p:grpSpPr>
        <a:xfrm>
          <a:off x="0" y="0"/>
          <a:ext cx="0" cy="0"/>
          <a:chOff x="0" y="0"/>
          <a:chExt cx="0" cy="0"/>
        </a:xfrm>
      </p:grpSpPr>
      <p:pic>
        <p:nvPicPr>
          <p:cNvPr id="164" name="Google Shape;164;p64"/>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5" name="Google Shape;165;p6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White Background">
  <p:cSld name="CUSTOM_29_1_1_1_1">
    <p:spTree>
      <p:nvGrpSpPr>
        <p:cNvPr id="1" name="Shape 166"/>
        <p:cNvGrpSpPr/>
        <p:nvPr/>
      </p:nvGrpSpPr>
      <p:grpSpPr>
        <a:xfrm>
          <a:off x="0" y="0"/>
          <a:ext cx="0" cy="0"/>
          <a:chOff x="0" y="0"/>
          <a:chExt cx="0" cy="0"/>
        </a:xfrm>
      </p:grpSpPr>
      <p:pic>
        <p:nvPicPr>
          <p:cNvPr id="167" name="Google Shape;167;p65"/>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8" name="Google Shape;168;p6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169"/>
        <p:cNvGrpSpPr/>
        <p:nvPr/>
      </p:nvGrpSpPr>
      <p:grpSpPr>
        <a:xfrm>
          <a:off x="0" y="0"/>
          <a:ext cx="0" cy="0"/>
          <a:chOff x="0" y="0"/>
          <a:chExt cx="0" cy="0"/>
        </a:xfrm>
      </p:grpSpPr>
      <p:cxnSp>
        <p:nvCxnSpPr>
          <p:cNvPr id="170" name="Google Shape;170;p66"/>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71" name="Google Shape;171;p6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176"/>
        <p:cNvGrpSpPr/>
        <p:nvPr/>
      </p:nvGrpSpPr>
      <p:grpSpPr>
        <a:xfrm>
          <a:off x="0" y="0"/>
          <a:ext cx="0" cy="0"/>
          <a:chOff x="0" y="0"/>
          <a:chExt cx="0" cy="0"/>
        </a:xfrm>
      </p:grpSpPr>
      <p:sp>
        <p:nvSpPr>
          <p:cNvPr id="177" name="Google Shape;177;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8" name="Google Shape;178;p68"/>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179" name="Google Shape;179;p68"/>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180"/>
        <p:cNvGrpSpPr/>
        <p:nvPr/>
      </p:nvGrpSpPr>
      <p:grpSpPr>
        <a:xfrm>
          <a:off x="0" y="0"/>
          <a:ext cx="0" cy="0"/>
          <a:chOff x="0" y="0"/>
          <a:chExt cx="0" cy="0"/>
        </a:xfrm>
      </p:grpSpPr>
      <p:sp>
        <p:nvSpPr>
          <p:cNvPr id="181" name="Google Shape;181;p69"/>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82" name="Google Shape;182;p6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83" name="Google Shape;183;p6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7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344043" y="342900"/>
            <a:ext cx="8455914" cy="44577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2288334" y="2634916"/>
            <a:ext cx="6511623" cy="1371599"/>
          </a:xfrm>
          <a:solidFill>
            <a:schemeClr val="accent3">
              <a:alpha val="90000"/>
            </a:schemeClr>
          </a:solidFill>
        </p:spPr>
        <p:txBody>
          <a:bodyPr lIns="1371600" tIns="0" bIns="0" anchor="ctr">
            <a:noAutofit/>
          </a:bodyPr>
          <a:lstStyle>
            <a:lvl1pPr algn="ctr">
              <a:defRPr sz="405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26632105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ection Title - Yellow">
  <p:cSld name="1_Section Title - Yellow">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extLst>
      <p:ext uri="{BB962C8B-B14F-4D97-AF65-F5344CB8AC3E}">
        <p14:creationId xmlns:p14="http://schemas.microsoft.com/office/powerpoint/2010/main" val="384492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4650530" y="0"/>
            <a:ext cx="4571999"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532441" y="273844"/>
            <a:ext cx="4039559" cy="994172"/>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5590788" y="1174894"/>
            <a:ext cx="2551176" cy="2784348"/>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532442"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2593130"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532442" y="1776728"/>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2593130" y="1766967"/>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539938"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2600626"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539938" y="3239846"/>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2600626" y="3230085"/>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628650" y="4767263"/>
            <a:ext cx="1385888" cy="273844"/>
          </a:xfrm>
        </p:spPr>
        <p:txBody>
          <a:bodyPr/>
          <a:lstStyle/>
          <a:p>
            <a:fld id="{67AA5BCF-9798-4797-AB52-1F34D97E386F}" type="datetime1">
              <a:rPr lang="en-US" smtClean="0"/>
              <a:t>7/27/2024</a:t>
            </a:fld>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5143500" y="4767263"/>
            <a:ext cx="2586038" cy="273844"/>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7817549" y="4767263"/>
            <a:ext cx="685800" cy="273844"/>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838078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2024-07-27</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22487013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228833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2686050" y="273844"/>
            <a:ext cx="5465826" cy="994172"/>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143000" y="1455923"/>
            <a:ext cx="6858000" cy="17145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2688336" y="3305556"/>
            <a:ext cx="5465826" cy="1028700"/>
          </a:xfrm>
        </p:spPr>
        <p:txBody>
          <a:bodyPr>
            <a:noAutofit/>
          </a:bodyPr>
          <a:lstStyle>
            <a:lvl1pPr marL="0" indent="0" algn="l">
              <a:lnSpc>
                <a:spcPct val="150000"/>
              </a:lnSpc>
              <a:spcBef>
                <a:spcPts val="0"/>
              </a:spcBef>
              <a:buNone/>
              <a:defRPr sz="1200">
                <a:solidFill>
                  <a:schemeClr val="tx1">
                    <a:lumMod val="65000"/>
                    <a:lumOff val="35000"/>
                  </a:schemeClr>
                </a:solidFill>
              </a:defRPr>
            </a:lvl1pPr>
            <a:lvl2pPr marL="342900" indent="0" algn="ctr">
              <a:lnSpc>
                <a:spcPts val="1650"/>
              </a:lnSpc>
              <a:spcBef>
                <a:spcPts val="0"/>
              </a:spcBef>
              <a:buNone/>
              <a:defRPr sz="1200">
                <a:solidFill>
                  <a:schemeClr val="tx1">
                    <a:lumMod val="65000"/>
                    <a:lumOff val="35000"/>
                  </a:schemeClr>
                </a:solidFill>
              </a:defRPr>
            </a:lvl2pPr>
            <a:lvl3pPr marL="685800" indent="0" algn="ctr">
              <a:lnSpc>
                <a:spcPts val="1650"/>
              </a:lnSpc>
              <a:spcBef>
                <a:spcPts val="0"/>
              </a:spcBef>
              <a:buNone/>
              <a:defRPr sz="1200">
                <a:solidFill>
                  <a:schemeClr val="tx1">
                    <a:lumMod val="65000"/>
                    <a:lumOff val="35000"/>
                  </a:schemeClr>
                </a:solidFill>
              </a:defRPr>
            </a:lvl3pPr>
            <a:lvl4pPr marL="1028700" indent="0" algn="ctr">
              <a:lnSpc>
                <a:spcPts val="1650"/>
              </a:lnSpc>
              <a:spcBef>
                <a:spcPts val="0"/>
              </a:spcBef>
              <a:buNone/>
              <a:defRPr sz="1200">
                <a:solidFill>
                  <a:schemeClr val="tx1">
                    <a:lumMod val="65000"/>
                    <a:lumOff val="35000"/>
                  </a:schemeClr>
                </a:solidFill>
              </a:defRPr>
            </a:lvl4pPr>
            <a:lvl5pPr marL="1371600" indent="0" algn="ctr">
              <a:lnSpc>
                <a:spcPts val="1650"/>
              </a:lnSpc>
              <a:spcBef>
                <a:spcPts val="0"/>
              </a:spcBef>
              <a:buNone/>
              <a:defRPr sz="12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AD592A30-795C-4132-B3B6-1F2680AF707E}"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54951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001636" y="1288801"/>
            <a:ext cx="1714500" cy="267462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001636" y="4019850"/>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001636" y="4307254"/>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2815527" y="1289099"/>
            <a:ext cx="1714500" cy="267462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2815527"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2815527"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4629418" y="1288801"/>
            <a:ext cx="1714500" cy="267462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4629418"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4629418"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6433784" y="1289099"/>
            <a:ext cx="1714500" cy="267462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6433784"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6433784"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A7FC9CE-4706-46B4-A464-D546F0732405}"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6580471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143" y="3429000"/>
            <a:ext cx="9141714" cy="17145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43729" y="1272292"/>
            <a:ext cx="2407748" cy="2735704"/>
          </a:xfrm>
          <a:solidFill>
            <a:schemeClr val="bg1"/>
          </a:solidFill>
          <a:ln w="12700">
            <a:solidFill>
              <a:schemeClr val="tx2">
                <a:lumMod val="20000"/>
                <a:lumOff val="80000"/>
              </a:schemeClr>
            </a:solidFill>
          </a:ln>
        </p:spPr>
        <p:txBody>
          <a:bodyPr lIns="91440" tIns="457200">
            <a:noAutofit/>
          </a:bodyPr>
          <a:lstStyle>
            <a:lvl1pPr marL="0" indent="0" algn="ctr">
              <a:buNone/>
              <a:defRPr sz="24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21695"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fld id="{687716A9-384E-421D-B848-C98AB111352C}" type="datetime1">
              <a:rPr lang="en-US" smtClean="0"/>
              <a:t>7/27/2024</a:t>
            </a:fld>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3387471"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3574161"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6111573"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6282848"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870172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Subtitle - Blue">
  <p:cSld name="Subtitle - Blue">
    <p:spTree>
      <p:nvGrpSpPr>
        <p:cNvPr id="1" name="Shape 38"/>
        <p:cNvGrpSpPr/>
        <p:nvPr/>
      </p:nvGrpSpPr>
      <p:grpSpPr>
        <a:xfrm>
          <a:off x="0" y="0"/>
          <a:ext cx="0" cy="0"/>
          <a:chOff x="0" y="0"/>
          <a:chExt cx="0" cy="0"/>
        </a:xfrm>
      </p:grpSpPr>
      <p:sp>
        <p:nvSpPr>
          <p:cNvPr id="39" name="Google Shape;39;p9"/>
          <p:cNvSpPr txBox="1"/>
          <p:nvPr/>
        </p:nvSpPr>
        <p:spPr>
          <a:xfrm>
            <a:off x="912983" y="1893330"/>
            <a:ext cx="6788025" cy="1034775"/>
          </a:xfrm>
          <a:prstGeom prst="rect">
            <a:avLst/>
          </a:prstGeom>
          <a:noFill/>
          <a:ln>
            <a:noFill/>
          </a:ln>
        </p:spPr>
        <p:txBody>
          <a:bodyPr spcFirstLastPara="1" wrap="square" lIns="34284" tIns="34284" rIns="34284" bIns="34284" anchor="t" anchorCtr="0">
            <a:noAutofit/>
          </a:bodyPr>
          <a:lstStyle/>
          <a:p>
            <a:pPr marL="238125" lvl="0" indent="-83344" algn="l" rtl="0">
              <a:spcBef>
                <a:spcPts val="2213"/>
              </a:spcBef>
              <a:spcAft>
                <a:spcPts val="0"/>
              </a:spcAft>
              <a:buNone/>
            </a:pPr>
            <a:endParaRPr sz="1950">
              <a:latin typeface="Helvetica Neue"/>
              <a:ea typeface="Helvetica Neue"/>
              <a:cs typeface="Helvetica Neue"/>
              <a:sym typeface="Helvetica Neue"/>
            </a:endParaRPr>
          </a:p>
        </p:txBody>
      </p:sp>
      <p:sp>
        <p:nvSpPr>
          <p:cNvPr id="40" name="Google Shape;40;p9"/>
          <p:cNvSpPr txBox="1">
            <a:spLocks noGrp="1"/>
          </p:cNvSpPr>
          <p:nvPr>
            <p:ph type="title"/>
          </p:nvPr>
        </p:nvSpPr>
        <p:spPr>
          <a:xfrm>
            <a:off x="854512" y="1178831"/>
            <a:ext cx="5453438"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929090" y="1833263"/>
            <a:ext cx="6398213"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929090" y="2288465"/>
            <a:ext cx="5941238"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9347202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spTree>
      <p:nvGrpSpPr>
        <p:cNvPr id="1" name="Shape 32"/>
        <p:cNvGrpSpPr/>
        <p:nvPr/>
      </p:nvGrpSpPr>
      <p:grpSpPr>
        <a:xfrm>
          <a:off x="0" y="0"/>
          <a:ext cx="0" cy="0"/>
          <a:chOff x="0" y="0"/>
          <a:chExt cx="0" cy="0"/>
        </a:xfrm>
      </p:grpSpPr>
      <p:sp>
        <p:nvSpPr>
          <p:cNvPr id="33" name="Google Shape;33;p8"/>
          <p:cNvSpPr txBox="1"/>
          <p:nvPr/>
        </p:nvSpPr>
        <p:spPr>
          <a:xfrm>
            <a:off x="435149" y="1198295"/>
            <a:ext cx="6788025" cy="1034775"/>
          </a:xfrm>
          <a:prstGeom prst="rect">
            <a:avLst/>
          </a:prstGeom>
          <a:noFill/>
          <a:ln>
            <a:noFill/>
          </a:ln>
        </p:spPr>
        <p:txBody>
          <a:bodyPr spcFirstLastPara="1" wrap="square" lIns="34285" tIns="34285" rIns="34285" bIns="34285" anchor="t" anchorCtr="0">
            <a:noAutofit/>
          </a:bodyPr>
          <a:lstStyle/>
          <a:p>
            <a:pPr marL="238125" lvl="0" indent="-83344" algn="l" rtl="0">
              <a:spcBef>
                <a:spcPts val="2213"/>
              </a:spcBef>
              <a:spcAft>
                <a:spcPts val="0"/>
              </a:spcAft>
              <a:buNone/>
            </a:pPr>
            <a:endParaRPr sz="195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451256" y="1593431"/>
            <a:ext cx="3313125"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347644" y="483797"/>
            <a:ext cx="3520350"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422681" y="1138228"/>
            <a:ext cx="3313125"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4598616" y="4556"/>
            <a:ext cx="4545338"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285" tIns="34285" rIns="34285" bIns="34285" anchor="ctr" anchorCtr="0">
            <a:noAutofit/>
          </a:bodyPr>
          <a:lstStyle/>
          <a:p>
            <a:pPr marL="0" lvl="0" indent="0" algn="l" rtl="0">
              <a:spcBef>
                <a:spcPts val="0"/>
              </a:spcBef>
              <a:spcAft>
                <a:spcPts val="0"/>
              </a:spcAft>
              <a:buNone/>
            </a:pPr>
            <a:endParaRPr sz="675"/>
          </a:p>
        </p:txBody>
      </p:sp>
    </p:spTree>
    <p:extLst>
      <p:ext uri="{BB962C8B-B14F-4D97-AF65-F5344CB8AC3E}">
        <p14:creationId xmlns:p14="http://schemas.microsoft.com/office/powerpoint/2010/main" val="27566151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Section Title - Green">
  <p:cSld name="1_Section Title - Green">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extLst>
      <p:ext uri="{BB962C8B-B14F-4D97-AF65-F5344CB8AC3E}">
        <p14:creationId xmlns:p14="http://schemas.microsoft.com/office/powerpoint/2010/main" val="10438054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228833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761250" y="796624"/>
            <a:ext cx="3754100" cy="994172"/>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646451" y="857250"/>
            <a:ext cx="3714750" cy="3429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4782741" y="1916907"/>
            <a:ext cx="3714750" cy="2369344"/>
          </a:xfrm>
        </p:spPr>
        <p:txBody>
          <a:bodyPr>
            <a:normAutofit/>
          </a:bodyPr>
          <a:lstStyle>
            <a:lvl1pPr marL="0" indent="0">
              <a:lnSpc>
                <a:spcPct val="150000"/>
              </a:lnSpc>
              <a:spcBef>
                <a:spcPts val="0"/>
              </a:spcBef>
              <a:buNone/>
              <a:defRPr sz="1500">
                <a:solidFill>
                  <a:schemeClr val="accent4"/>
                </a:solidFill>
                <a:latin typeface="+mj-lt"/>
              </a:defRPr>
            </a:lvl1pPr>
            <a:lvl2pPr marL="342900" indent="0">
              <a:lnSpc>
                <a:spcPct val="150000"/>
              </a:lnSpc>
              <a:spcBef>
                <a:spcPts val="0"/>
              </a:spcBef>
              <a:buNone/>
              <a:defRPr sz="1500">
                <a:solidFill>
                  <a:schemeClr val="accent4"/>
                </a:solidFill>
                <a:latin typeface="+mj-lt"/>
              </a:defRPr>
            </a:lvl2pPr>
            <a:lvl3pPr marL="685800" indent="0">
              <a:lnSpc>
                <a:spcPct val="150000"/>
              </a:lnSpc>
              <a:spcBef>
                <a:spcPts val="0"/>
              </a:spcBef>
              <a:buNone/>
              <a:defRPr sz="1500">
                <a:solidFill>
                  <a:schemeClr val="accent4"/>
                </a:solidFill>
                <a:latin typeface="+mj-lt"/>
              </a:defRPr>
            </a:lvl3pPr>
            <a:lvl4pPr marL="1028700" indent="0">
              <a:lnSpc>
                <a:spcPct val="150000"/>
              </a:lnSpc>
              <a:spcBef>
                <a:spcPts val="0"/>
              </a:spcBef>
              <a:buNone/>
              <a:defRPr sz="1500">
                <a:solidFill>
                  <a:schemeClr val="accent4"/>
                </a:solidFill>
                <a:latin typeface="+mj-lt"/>
              </a:defRPr>
            </a:lvl4pPr>
            <a:lvl5pPr marL="1371600" indent="0">
              <a:lnSpc>
                <a:spcPct val="150000"/>
              </a:lnSpc>
              <a:spcBef>
                <a:spcPts val="0"/>
              </a:spcBef>
              <a:buNone/>
              <a:defRPr sz="15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767668695"/>
      </p:ext>
    </p:extLst>
  </p:cSld>
  <p:clrMapOvr>
    <a:masterClrMapping/>
  </p:clrMapOvr>
  <p:extLst>
    <p:ext uri="{DCECCB84-F9BA-43D5-87BE-67443E8EF086}">
      <p15:sldGuideLst xmlns:p15="http://schemas.microsoft.com/office/powerpoint/2012/main">
        <p15:guide id="1" pos="3840">
          <p15:clr>
            <a:srgbClr val="FBAE40"/>
          </p15:clr>
        </p15:guide>
        <p15:guide id="2" pos="52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190"/>
        <p:cNvGrpSpPr/>
        <p:nvPr/>
      </p:nvGrpSpPr>
      <p:grpSpPr>
        <a:xfrm>
          <a:off x="0" y="0"/>
          <a:ext cx="0" cy="0"/>
          <a:chOff x="0" y="0"/>
          <a:chExt cx="0" cy="0"/>
        </a:xfrm>
      </p:grpSpPr>
      <p:sp>
        <p:nvSpPr>
          <p:cNvPr id="191" name="Google Shape;19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7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3" name="Google Shape;193;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4" name="Google Shape;194;p72"/>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95"/>
        <p:cNvGrpSpPr/>
        <p:nvPr/>
      </p:nvGrpSpPr>
      <p:grpSpPr>
        <a:xfrm>
          <a:off x="0" y="0"/>
          <a:ext cx="0" cy="0"/>
          <a:chOff x="0" y="0"/>
          <a:chExt cx="0" cy="0"/>
        </a:xfrm>
      </p:grpSpPr>
      <p:sp>
        <p:nvSpPr>
          <p:cNvPr id="196" name="Google Shape;196;p7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7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8" name="Google Shape;19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9" name="Google Shape;199;p73"/>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200"/>
        <p:cNvGrpSpPr/>
        <p:nvPr/>
      </p:nvGrpSpPr>
      <p:grpSpPr>
        <a:xfrm>
          <a:off x="0" y="0"/>
          <a:ext cx="0" cy="0"/>
          <a:chOff x="0" y="0"/>
          <a:chExt cx="0" cy="0"/>
        </a:xfrm>
      </p:grpSpPr>
      <p:sp>
        <p:nvSpPr>
          <p:cNvPr id="201" name="Google Shape;201;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2" name="Google Shape;202;p7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03" name="Google Shape;203;p74"/>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204" name="Google Shape;204;p7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205"/>
        <p:cNvGrpSpPr/>
        <p:nvPr/>
      </p:nvGrpSpPr>
      <p:grpSpPr>
        <a:xfrm>
          <a:off x="0" y="0"/>
          <a:ext cx="0" cy="0"/>
          <a:chOff x="0" y="0"/>
          <a:chExt cx="0" cy="0"/>
        </a:xfrm>
      </p:grpSpPr>
      <p:sp>
        <p:nvSpPr>
          <p:cNvPr id="206" name="Google Shape;206;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7" name="Google Shape;207;p75"/>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208"/>
        <p:cNvGrpSpPr/>
        <p:nvPr/>
      </p:nvGrpSpPr>
      <p:grpSpPr>
        <a:xfrm>
          <a:off x="0" y="0"/>
          <a:ext cx="0" cy="0"/>
          <a:chOff x="0" y="0"/>
          <a:chExt cx="0" cy="0"/>
        </a:xfrm>
      </p:grpSpPr>
      <p:pic>
        <p:nvPicPr>
          <p:cNvPr id="209" name="Google Shape;209;p7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10"/>
        <p:cNvGrpSpPr/>
        <p:nvPr/>
      </p:nvGrpSpPr>
      <p:grpSpPr>
        <a:xfrm>
          <a:off x="0" y="0"/>
          <a:ext cx="0" cy="0"/>
          <a:chOff x="0" y="0"/>
          <a:chExt cx="0" cy="0"/>
        </a:xfrm>
      </p:grpSpPr>
      <p:sp>
        <p:nvSpPr>
          <p:cNvPr id="211" name="Google Shape;211;p7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213" name="Google Shape;213;p7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14"/>
        <p:cNvGrpSpPr/>
        <p:nvPr/>
      </p:nvGrpSpPr>
      <p:grpSpPr>
        <a:xfrm>
          <a:off x="0" y="0"/>
          <a:ext cx="0" cy="0"/>
          <a:chOff x="0" y="0"/>
          <a:chExt cx="0" cy="0"/>
        </a:xfrm>
      </p:grpSpPr>
      <p:sp>
        <p:nvSpPr>
          <p:cNvPr id="215" name="Google Shape;215;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216" name="Google Shape;216;p7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217"/>
        <p:cNvGrpSpPr/>
        <p:nvPr/>
      </p:nvGrpSpPr>
      <p:grpSpPr>
        <a:xfrm>
          <a:off x="0" y="0"/>
          <a:ext cx="0" cy="0"/>
          <a:chOff x="0" y="0"/>
          <a:chExt cx="0" cy="0"/>
        </a:xfrm>
      </p:grpSpPr>
      <p:sp>
        <p:nvSpPr>
          <p:cNvPr id="218" name="Google Shape;218;p7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219" name="Google Shape;219;p7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220"/>
        <p:cNvGrpSpPr/>
        <p:nvPr/>
      </p:nvGrpSpPr>
      <p:grpSpPr>
        <a:xfrm>
          <a:off x="0" y="0"/>
          <a:ext cx="0" cy="0"/>
          <a:chOff x="0" y="0"/>
          <a:chExt cx="0" cy="0"/>
        </a:xfrm>
      </p:grpSpPr>
      <p:sp>
        <p:nvSpPr>
          <p:cNvPr id="221" name="Google Shape;221;p8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2" name="Google Shape;222;p80"/>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223"/>
        <p:cNvGrpSpPr/>
        <p:nvPr/>
      </p:nvGrpSpPr>
      <p:grpSpPr>
        <a:xfrm>
          <a:off x="0" y="0"/>
          <a:ext cx="0" cy="0"/>
          <a:chOff x="0" y="0"/>
          <a:chExt cx="0" cy="0"/>
        </a:xfrm>
      </p:grpSpPr>
      <p:sp>
        <p:nvSpPr>
          <p:cNvPr id="224" name="Google Shape;224;p8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5" name="Google Shape;225;p8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226"/>
        <p:cNvGrpSpPr/>
        <p:nvPr/>
      </p:nvGrpSpPr>
      <p:grpSpPr>
        <a:xfrm>
          <a:off x="0" y="0"/>
          <a:ext cx="0" cy="0"/>
          <a:chOff x="0" y="0"/>
          <a:chExt cx="0" cy="0"/>
        </a:xfrm>
      </p:grpSpPr>
      <p:sp>
        <p:nvSpPr>
          <p:cNvPr id="227" name="Google Shape;227;p8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8" name="Google Shape;228;p8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33"/>
        <p:cNvGrpSpPr/>
        <p:nvPr/>
      </p:nvGrpSpPr>
      <p:grpSpPr>
        <a:xfrm>
          <a:off x="0" y="0"/>
          <a:ext cx="0" cy="0"/>
          <a:chOff x="0" y="0"/>
          <a:chExt cx="0" cy="0"/>
        </a:xfrm>
      </p:grpSpPr>
      <p:sp>
        <p:nvSpPr>
          <p:cNvPr id="34" name="Google Shape;34;p1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8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231" name="Google Shape;231;p8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8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8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8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8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8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242"/>
        <p:cNvGrpSpPr/>
        <p:nvPr/>
      </p:nvGrpSpPr>
      <p:grpSpPr>
        <a:xfrm>
          <a:off x="0" y="0"/>
          <a:ext cx="0" cy="0"/>
          <a:chOff x="0" y="0"/>
          <a:chExt cx="0" cy="0"/>
        </a:xfrm>
      </p:grpSpPr>
      <p:pic>
        <p:nvPicPr>
          <p:cNvPr id="243" name="Google Shape;243;p89"/>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244" name="Google Shape;244;p8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9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9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9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theme" Target="../theme/theme2.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theme" Target="../theme/theme3.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 Id="rId3"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5" name="Google Shape;75;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76" name="Google Shape;7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3" r:id="rId34"/>
    <p:sldLayoutId id="2147483714" r:id="rId35"/>
    <p:sldLayoutId id="2147483715"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6"/>
        <p:cNvGrpSpPr/>
        <p:nvPr/>
      </p:nvGrpSpPr>
      <p:grpSpPr>
        <a:xfrm>
          <a:off x="0" y="0"/>
          <a:ext cx="0" cy="0"/>
          <a:chOff x="0" y="0"/>
          <a:chExt cx="0" cy="0"/>
        </a:xfrm>
      </p:grpSpPr>
      <p:sp>
        <p:nvSpPr>
          <p:cNvPr id="187" name="Google Shape;187;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188" name="Google Shape;188;p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89" name="Google Shape;189;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45.xml"/><Relationship Id="rId5" Type="http://schemas.openxmlformats.org/officeDocument/2006/relationships/image" Target="../media/image47.png"/><Relationship Id="rId4" Type="http://schemas.openxmlformats.org/officeDocument/2006/relationships/image" Target="../media/image46.jp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destroytoday" TargetMode="External"/><Relationship Id="rId2" Type="http://schemas.openxmlformats.org/officeDocument/2006/relationships/image" Target="../media/image64.jpeg"/><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hyperlink" Target="https://en.wikipedia.org/wiki/Structure_and_Interpretation_of_Computer_Program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2.xml"/><Relationship Id="rId4" Type="http://schemas.openxmlformats.org/officeDocument/2006/relationships/image" Target="../media/image67.jpg"/></Relationships>
</file>

<file path=ppt/slides/_rels/slide2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7.xml"/><Relationship Id="rId1" Type="http://schemas.openxmlformats.org/officeDocument/2006/relationships/slideLayout" Target="../slideLayouts/slideLayout68.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hyperlink" Target="https://dev.to/wassimchegham" TargetMode="External"/><Relationship Id="rId2" Type="http://schemas.openxmlformats.org/officeDocument/2006/relationships/notesSlide" Target="../notesSlides/notesSlide19.xml"/><Relationship Id="rId1" Type="http://schemas.openxmlformats.org/officeDocument/2006/relationships/slideLayout" Target="../slideLayouts/slideLayout68.xml"/><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68.xml"/><Relationship Id="rId5" Type="http://schemas.openxmlformats.org/officeDocument/2006/relationships/image" Target="../media/image73.jpeg"/><Relationship Id="rId4" Type="http://schemas.openxmlformats.org/officeDocument/2006/relationships/hyperlink" Target="https://mobile.twitter.com/svpino/status/1639235649705492480"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50.gif"/></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4.xml"/><Relationship Id="rId4" Type="http://schemas.openxmlformats.org/officeDocument/2006/relationships/image" Target="../media/image81.jpg"/></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hyperlink" Target="https://www.plantuml.com/plantuml/uml/SyfFKj2rKt3CoKnELR1Io4ZDoSa70000" TargetMode="Externa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4.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3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73.xml"/><Relationship Id="rId4" Type="http://schemas.openxmlformats.org/officeDocument/2006/relationships/image" Target="../media/image91.sv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3.xml"/><Relationship Id="rId4" Type="http://schemas.openxmlformats.org/officeDocument/2006/relationships/image" Target="../media/image92.jpg"/></Relationships>
</file>

<file path=ppt/slides/_rels/slide41.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5.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1.xml"/><Relationship Id="rId1" Type="http://schemas.openxmlformats.org/officeDocument/2006/relationships/slideLayout" Target="../slideLayouts/slideLayout75.xml"/><Relationship Id="rId4" Type="http://schemas.openxmlformats.org/officeDocument/2006/relationships/image" Target="../media/image10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3.xml"/><Relationship Id="rId1" Type="http://schemas.openxmlformats.org/officeDocument/2006/relationships/slideLayout" Target="../slideLayouts/slideLayout76.xml"/><Relationship Id="rId4" Type="http://schemas.openxmlformats.org/officeDocument/2006/relationships/image" Target="../media/image103.gif"/></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83.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112.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3.xml"/></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83.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83.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1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3.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83.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8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83.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3.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83.xml"/></Relationships>
</file>

<file path=ppt/slides/_rels/slide74.xml.rels><?xml version="1.0" encoding="UTF-8" standalone="yes"?>
<Relationships xmlns="http://schemas.openxmlformats.org/package/2006/relationships"><Relationship Id="rId3" Type="http://schemas.openxmlformats.org/officeDocument/2006/relationships/hyperlink" Target="https://jamesclear.com/atomic-habits" TargetMode="External"/><Relationship Id="rId2" Type="http://schemas.openxmlformats.org/officeDocument/2006/relationships/notesSlide" Target="../notesSlides/notesSlide50.xml"/><Relationship Id="rId1" Type="http://schemas.openxmlformats.org/officeDocument/2006/relationships/slideLayout" Target="../slideLayouts/slideLayout83.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112.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112.xml"/></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54.xml"/><Relationship Id="rId1" Type="http://schemas.openxmlformats.org/officeDocument/2006/relationships/slideLayout" Target="../slideLayouts/slideLayout112.xml"/></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0.xml.rels><?xml version="1.0" encoding="UTF-8" standalone="yes"?>
<Relationships xmlns="http://schemas.openxmlformats.org/package/2006/relationships"><Relationship Id="rId8" Type="http://schemas.openxmlformats.org/officeDocument/2006/relationships/hyperlink" Target="https://www.skmurphy.com/blog/2019/04/03/increase-your-luck-surface-area-to-get-more-customers/" TargetMode="External"/><Relationship Id="rId13" Type="http://schemas.openxmlformats.org/officeDocument/2006/relationships/hyperlink" Target="https://www.brenel.io/blog/luck-surface-area" TargetMode="External"/><Relationship Id="rId3" Type="http://schemas.openxmlformats.org/officeDocument/2006/relationships/hyperlink" Target="https://twitter.com/exojason" TargetMode="External"/><Relationship Id="rId7" Type="http://schemas.openxmlformats.org/officeDocument/2006/relationships/hyperlink" Target="https://modelthinkers.com/mental-model/surface-area-of-luck" TargetMode="External"/><Relationship Id="rId12" Type="http://schemas.openxmlformats.org/officeDocument/2006/relationships/hyperlink" Target="https://www.contagiousenthusiasm.com.au/recharge-social-battery/" TargetMode="External"/><Relationship Id="rId2" Type="http://schemas.openxmlformats.org/officeDocument/2006/relationships/notesSlide" Target="../notesSlides/notesSlide56.xml"/><Relationship Id="rId1" Type="http://schemas.openxmlformats.org/officeDocument/2006/relationships/slideLayout" Target="../slideLayouts/slideLayout112.xml"/><Relationship Id="rId6" Type="http://schemas.openxmlformats.org/officeDocument/2006/relationships/hyperlink" Target="https://github.com/readme/guides/publishing-your-work" TargetMode="External"/><Relationship Id="rId11" Type="http://schemas.openxmlformats.org/officeDocument/2006/relationships/hyperlink" Target="https://www.codusoperandi.com/posts/increasing-your-luck-surface-area" TargetMode="External"/><Relationship Id="rId5" Type="http://schemas.openxmlformats.org/officeDocument/2006/relationships/hyperlink" Target="https://www.swyx.io/create-luck" TargetMode="External"/><Relationship Id="rId10" Type="http://schemas.openxmlformats.org/officeDocument/2006/relationships/hyperlink" Target="https://www.growthengineering.co.uk/protege-effect/" TargetMode="External"/><Relationship Id="rId4" Type="http://schemas.openxmlformats.org/officeDocument/2006/relationships/hyperlink" Target="https://github.com/readme/guides/public-documentation" TargetMode="External"/><Relationship Id="rId9" Type="http://schemas.openxmlformats.org/officeDocument/2006/relationships/hyperlink" Target="https://www.linkedin.com/pulse/prot%C3%A9g%C3%A9-effect-why-teaching-someone-else-best-way-learn-simmons/" TargetMode="External"/><Relationship Id="rId14" Type="http://schemas.openxmlformats.org/officeDocument/2006/relationships/hyperlink" Target="https://sammatla.com/luck-surface-area/"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10"/>
          <p:cNvPicPr preferRelativeResize="0"/>
          <p:nvPr/>
        </p:nvPicPr>
        <p:blipFill>
          <a:blip r:embed="rId3">
            <a:alphaModFix/>
          </a:blip>
          <a:stretch>
            <a:fillRect/>
          </a:stretch>
        </p:blipFill>
        <p:spPr>
          <a:xfrm>
            <a:off x="8345121" y="360798"/>
            <a:ext cx="412409" cy="546559"/>
          </a:xfrm>
          <a:prstGeom prst="rect">
            <a:avLst/>
          </a:prstGeom>
          <a:noFill/>
          <a:ln>
            <a:noFill/>
          </a:ln>
        </p:spPr>
      </p:pic>
      <p:sp>
        <p:nvSpPr>
          <p:cNvPr id="307" name="Google Shape;307;p110"/>
          <p:cNvSpPr txBox="1"/>
          <p:nvPr/>
        </p:nvSpPr>
        <p:spPr>
          <a:xfrm>
            <a:off x="1090350" y="947800"/>
            <a:ext cx="6771300" cy="1550701"/>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Clr>
                <a:schemeClr val="dk1"/>
              </a:buClr>
              <a:buSzPts val="1100"/>
              <a:buFont typeface="Arial"/>
              <a:buNone/>
            </a:pPr>
            <a:r>
              <a:rPr lang="en-US" sz="3000" b="1" dirty="0">
                <a:solidFill>
                  <a:schemeClr val="dk1"/>
                </a:solidFill>
                <a:latin typeface="Google Sans"/>
                <a:ea typeface="Google Sans"/>
                <a:cs typeface="Google Sans"/>
                <a:sym typeface="Google Sans"/>
              </a:rPr>
              <a:t>Integrating visual communication and storytelling in Software Engineering</a:t>
            </a:r>
            <a:endParaRPr lang="en-US" sz="6000" b="1" dirty="0">
              <a:solidFill>
                <a:schemeClr val="dk1"/>
              </a:solidFill>
              <a:latin typeface="Google Sans"/>
              <a:ea typeface="Google Sans"/>
              <a:cs typeface="Google Sans"/>
              <a:sym typeface="Google Sans"/>
            </a:endParaRPr>
          </a:p>
        </p:txBody>
      </p:sp>
      <p:pic>
        <p:nvPicPr>
          <p:cNvPr id="308" name="Google Shape;308;p110"/>
          <p:cNvPicPr preferRelativeResize="0"/>
          <p:nvPr/>
        </p:nvPicPr>
        <p:blipFill rotWithShape="1">
          <a:blip r:embed="rId4">
            <a:alphaModFix/>
          </a:blip>
          <a:srcRect t="12429" b="12422"/>
          <a:stretch/>
        </p:blipFill>
        <p:spPr>
          <a:xfrm>
            <a:off x="982350" y="3071925"/>
            <a:ext cx="914400" cy="914400"/>
          </a:xfrm>
          <a:prstGeom prst="ellipse">
            <a:avLst/>
          </a:prstGeom>
          <a:noFill/>
          <a:ln>
            <a:noFill/>
          </a:ln>
        </p:spPr>
      </p:pic>
      <p:sp>
        <p:nvSpPr>
          <p:cNvPr id="309" name="Google Shape;309;p110"/>
          <p:cNvSpPr txBox="1"/>
          <p:nvPr/>
        </p:nvSpPr>
        <p:spPr>
          <a:xfrm>
            <a:off x="2102175" y="3247425"/>
            <a:ext cx="3882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Google Sans Medium"/>
                <a:ea typeface="Google Sans Medium"/>
                <a:cs typeface="Google Sans Medium"/>
                <a:sym typeface="Google Sans Medium"/>
              </a:rPr>
              <a:t>Vaishnavi V</a:t>
            </a:r>
            <a:endParaRPr sz="2000" dirty="0">
              <a:latin typeface="Google Sans Medium"/>
              <a:ea typeface="Google Sans Medium"/>
              <a:cs typeface="Google Sans Medium"/>
              <a:sym typeface="Google Sans Medium"/>
            </a:endParaRPr>
          </a:p>
          <a:p>
            <a:pPr marL="0" lvl="0" indent="0" algn="l" rtl="0">
              <a:spcBef>
                <a:spcPts val="0"/>
              </a:spcBef>
              <a:spcAft>
                <a:spcPts val="0"/>
              </a:spcAft>
              <a:buNone/>
            </a:pPr>
            <a:r>
              <a:rPr lang="en" sz="1700" dirty="0">
                <a:latin typeface="Google Sans Text"/>
                <a:ea typeface="Google Sans Text"/>
                <a:cs typeface="Google Sans Text"/>
                <a:sym typeface="Google Sans Text"/>
              </a:rPr>
              <a:t>Solutions Architect | Code Wrangler</a:t>
            </a:r>
            <a:endParaRPr sz="1700" dirty="0">
              <a:latin typeface="Google Sans Text"/>
              <a:ea typeface="Google Sans Text"/>
              <a:cs typeface="Google Sans Text"/>
              <a:sym typeface="Google Sans Text"/>
            </a:endParaRPr>
          </a:p>
          <a:p>
            <a:pPr marL="0" lvl="0" indent="0" algn="l" rtl="0">
              <a:spcBef>
                <a:spcPts val="0"/>
              </a:spcBef>
              <a:spcAft>
                <a:spcPts val="0"/>
              </a:spcAft>
              <a:buNone/>
            </a:pPr>
            <a:endParaRPr sz="1600" dirty="0">
              <a:latin typeface="Google Sans Text"/>
              <a:ea typeface="Google Sans Text"/>
              <a:cs typeface="Google Sans Text"/>
              <a:sym typeface="Google Sans Text"/>
            </a:endParaRPr>
          </a:p>
        </p:txBody>
      </p:sp>
      <p:pic>
        <p:nvPicPr>
          <p:cNvPr id="310" name="Google Shape;310;p110"/>
          <p:cNvPicPr preferRelativeResize="0"/>
          <p:nvPr/>
        </p:nvPicPr>
        <p:blipFill>
          <a:blip r:embed="rId5">
            <a:alphaModFix/>
          </a:blip>
          <a:stretch>
            <a:fillRect/>
          </a:stretch>
        </p:blipFill>
        <p:spPr>
          <a:xfrm>
            <a:off x="7060148" y="3746050"/>
            <a:ext cx="1697387" cy="923399"/>
          </a:xfrm>
          <a:prstGeom prst="rect">
            <a:avLst/>
          </a:prstGeom>
          <a:noFill/>
          <a:ln>
            <a:noFill/>
          </a:ln>
          <a:effectLst>
            <a:outerShdw blurRad="57150" algn="bl" rotWithShape="0">
              <a:srgbClr val="000000">
                <a:alpha val="2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0FBD4-B31A-94D4-EEA8-537DD7A5883D}"/>
              </a:ext>
            </a:extLst>
          </p:cNvPr>
          <p:cNvPicPr>
            <a:picLocks noChangeAspect="1"/>
          </p:cNvPicPr>
          <p:nvPr/>
        </p:nvPicPr>
        <p:blipFill>
          <a:blip r:embed="rId3"/>
          <a:stretch>
            <a:fillRect/>
          </a:stretch>
        </p:blipFill>
        <p:spPr>
          <a:xfrm>
            <a:off x="1480375" y="0"/>
            <a:ext cx="6183250" cy="5143500"/>
          </a:xfrm>
          <a:prstGeom prst="rect">
            <a:avLst/>
          </a:prstGeom>
        </p:spPr>
      </p:pic>
    </p:spTree>
    <p:extLst>
      <p:ext uri="{BB962C8B-B14F-4D97-AF65-F5344CB8AC3E}">
        <p14:creationId xmlns:p14="http://schemas.microsoft.com/office/powerpoint/2010/main" val="266774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575435"/>
            <a:ext cx="7543800" cy="2800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800100" y="193288"/>
            <a:ext cx="6746604" cy="891396"/>
          </a:xfrm>
          <a:noFill/>
        </p:spPr>
        <p:txBody>
          <a:bodyPr anchor="ctr"/>
          <a:lstStyle/>
          <a:p>
            <a:pPr algn="l"/>
            <a:r>
              <a:rPr lang="en-CA" b="1" i="0" dirty="0">
                <a:solidFill>
                  <a:srgbClr val="0A1120"/>
                </a:solidFill>
                <a:effectLst/>
                <a:latin typeface="Google Sans" panose="020B0604020202020204" charset="0"/>
                <a:ea typeface="Google Sans" panose="020B0604020202020204" charset="0"/>
                <a:cs typeface="Google Sans" panose="020B0604020202020204" charset="0"/>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4159181" y="4869180"/>
            <a:ext cx="7543799" cy="253916"/>
          </a:xfrm>
          <a:prstGeom prst="rect">
            <a:avLst/>
          </a:prstGeom>
          <a:noFill/>
        </p:spPr>
        <p:txBody>
          <a:bodyPr wrap="square" rtlCol="0">
            <a:spAutoFit/>
          </a:bodyPr>
          <a:lstStyle/>
          <a:p>
            <a:r>
              <a:rPr lang="en-CA" sz="1050"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55;p31">
            <a:extLst>
              <a:ext uri="{FF2B5EF4-FFF2-40B4-BE49-F238E27FC236}">
                <a16:creationId xmlns:a16="http://schemas.microsoft.com/office/drawing/2014/main" id="{5580D7C1-0BDE-C312-214A-8642FDBC1DFF}"/>
              </a:ext>
            </a:extLst>
          </p:cNvPr>
          <p:cNvSpPr txBox="1">
            <a:spLocks noGrp="1"/>
          </p:cNvSpPr>
          <p:nvPr>
            <p:ph type="title"/>
          </p:nvPr>
        </p:nvSpPr>
        <p:spPr>
          <a:xfrm>
            <a:off x="631902" y="258665"/>
            <a:ext cx="8133524" cy="1292631"/>
          </a:xfrm>
          <a:prstGeom prst="rect">
            <a:avLst/>
          </a:prstGeom>
          <a:noFill/>
        </p:spPr>
        <p:txBody>
          <a:bodyPr spcFirstLastPara="1" vert="horz" wrap="square" lIns="91425" tIns="91425" rIns="91425" bIns="91425" rtlCol="0" anchor="t" anchorCtr="0">
            <a:spAutoFit/>
          </a:bodyPr>
          <a:lstStyle/>
          <a:p>
            <a:r>
              <a:rPr lang="en-US" sz="3600" dirty="0"/>
              <a:t>Human attention : </a:t>
            </a:r>
            <a:br>
              <a:rPr lang="en-US" sz="3600" dirty="0"/>
            </a:br>
            <a:r>
              <a:rPr lang="en-US" sz="3600" dirty="0"/>
              <a:t>The Hammock and the Spikes</a:t>
            </a:r>
          </a:p>
        </p:txBody>
      </p:sp>
      <p:pic>
        <p:nvPicPr>
          <p:cNvPr id="3" name="Picture 2">
            <a:extLst>
              <a:ext uri="{FF2B5EF4-FFF2-40B4-BE49-F238E27FC236}">
                <a16:creationId xmlns:a16="http://schemas.microsoft.com/office/drawing/2014/main" id="{AD9EC41B-6CC1-2347-A535-D28C5931DD0C}"/>
              </a:ext>
            </a:extLst>
          </p:cNvPr>
          <p:cNvPicPr>
            <a:picLocks noChangeAspect="1"/>
          </p:cNvPicPr>
          <p:nvPr/>
        </p:nvPicPr>
        <p:blipFill>
          <a:blip r:embed="rId3"/>
          <a:stretch>
            <a:fillRect/>
          </a:stretch>
        </p:blipFill>
        <p:spPr>
          <a:xfrm>
            <a:off x="2149057" y="1472319"/>
            <a:ext cx="3841530" cy="2778396"/>
          </a:xfrm>
          <a:prstGeom prst="rect">
            <a:avLst/>
          </a:prstGeom>
        </p:spPr>
      </p:pic>
      <p:sp>
        <p:nvSpPr>
          <p:cNvPr id="7" name="TextBox 6">
            <a:extLst>
              <a:ext uri="{FF2B5EF4-FFF2-40B4-BE49-F238E27FC236}">
                <a16:creationId xmlns:a16="http://schemas.microsoft.com/office/drawing/2014/main" id="{4D2C1769-1387-7548-61BA-35AC059E9942}"/>
              </a:ext>
            </a:extLst>
          </p:cNvPr>
          <p:cNvSpPr txBox="1"/>
          <p:nvPr/>
        </p:nvSpPr>
        <p:spPr>
          <a:xfrm>
            <a:off x="775068" y="4664180"/>
            <a:ext cx="5609228" cy="523220"/>
          </a:xfrm>
          <a:prstGeom prst="rect">
            <a:avLst/>
          </a:prstGeom>
          <a:noFill/>
        </p:spPr>
        <p:txBody>
          <a:bodyPr wrap="non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dirty="0">
                <a:latin typeface="Google Sans" panose="020B0604020202020204" charset="0"/>
                <a:ea typeface="Google Sans" panose="020B0604020202020204" charset="0"/>
                <a:cs typeface="Google Sans" panose="020B0604020202020204" charset="0"/>
              </a:rPr>
              <a:t>Keeping the Audience Engaged with Presentation “Spikes”</a:t>
            </a:r>
          </a:p>
          <a:p>
            <a:endParaRPr lang="en-CA" dirty="0"/>
          </a:p>
        </p:txBody>
      </p:sp>
    </p:spTree>
    <p:extLst>
      <p:ext uri="{BB962C8B-B14F-4D97-AF65-F5344CB8AC3E}">
        <p14:creationId xmlns:p14="http://schemas.microsoft.com/office/powerpoint/2010/main" val="2723691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the Wernicke-Geschwind model? — Brain Stuff">
            <a:extLst>
              <a:ext uri="{FF2B5EF4-FFF2-40B4-BE49-F238E27FC236}">
                <a16:creationId xmlns:a16="http://schemas.microsoft.com/office/drawing/2014/main" id="{79FDD362-CB05-9BCD-47F1-D6B8667C0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73" y="1636184"/>
            <a:ext cx="2800796" cy="22725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5;p31">
            <a:extLst>
              <a:ext uri="{FF2B5EF4-FFF2-40B4-BE49-F238E27FC236}">
                <a16:creationId xmlns:a16="http://schemas.microsoft.com/office/drawing/2014/main" id="{F34ADE78-57C2-76C9-40F9-3EB5B111EBC8}"/>
              </a:ext>
            </a:extLst>
          </p:cNvPr>
          <p:cNvSpPr txBox="1">
            <a:spLocks noGrp="1"/>
          </p:cNvSpPr>
          <p:nvPr>
            <p:ph type="title"/>
          </p:nvPr>
        </p:nvSpPr>
        <p:spPr>
          <a:xfrm>
            <a:off x="631902" y="258665"/>
            <a:ext cx="8133524" cy="738633"/>
          </a:xfrm>
          <a:prstGeom prst="rect">
            <a:avLst/>
          </a:prstGeom>
          <a:noFill/>
        </p:spPr>
        <p:txBody>
          <a:bodyPr spcFirstLastPara="1" vert="horz" wrap="square" lIns="91425" tIns="91425" rIns="91425" bIns="91425" rtlCol="0" anchor="t" anchorCtr="0">
            <a:spAutoFit/>
          </a:bodyPr>
          <a:lstStyle/>
          <a:p>
            <a:r>
              <a:rPr lang="en-US" sz="3600" dirty="0"/>
              <a:t>Visual information vs reading words</a:t>
            </a:r>
          </a:p>
        </p:txBody>
      </p:sp>
    </p:spTree>
    <p:extLst>
      <p:ext uri="{BB962C8B-B14F-4D97-AF65-F5344CB8AC3E}">
        <p14:creationId xmlns:p14="http://schemas.microsoft.com/office/powerpoint/2010/main" val="3509909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421587F-8DFD-4A31-9931-8A346A92D87A}"/>
              </a:ext>
            </a:extLst>
          </p:cNvPr>
          <p:cNvSpPr>
            <a:spLocks noGrp="1"/>
          </p:cNvSpPr>
          <p:nvPr>
            <p:ph type="subTitle" idx="1"/>
          </p:nvPr>
        </p:nvSpPr>
        <p:spPr/>
        <p:txBody>
          <a:bodyPr spcFirstLastPara="1" vert="horz" wrap="square" lIns="68580" tIns="34290" rIns="68580" bIns="34290" rtlCol="0" anchor="b" anchorCtr="0">
            <a:normAutofit fontScale="92500" lnSpcReduction="10000"/>
          </a:bodyPr>
          <a:lstStyle/>
          <a:p>
            <a:r>
              <a:rPr lang="en-ZA" dirty="0"/>
              <a:t>Unique</a:t>
            </a:r>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4294967295"/>
          </p:nvPr>
        </p:nvSpPr>
        <p:spPr>
          <a:xfrm>
            <a:off x="0" y="3240088"/>
            <a:ext cx="1714500" cy="1028700"/>
          </a:xfrm>
        </p:spPr>
        <p:txBody>
          <a:bodyPr>
            <a:normAutofit fontScale="47500" lnSpcReduction="20000"/>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idx="4294967295"/>
          </p:nvPr>
        </p:nvSpPr>
        <p:spPr>
          <a:xfrm>
            <a:off x="0" y="1419225"/>
            <a:ext cx="1714500" cy="342900"/>
          </a:xfrm>
        </p:spPr>
        <p:txBody>
          <a:bodyPr>
            <a:normAutofit fontScale="625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4294967295"/>
          </p:nvPr>
        </p:nvSpPr>
        <p:spPr>
          <a:xfrm>
            <a:off x="0" y="1766888"/>
            <a:ext cx="1714500" cy="1028700"/>
          </a:xfrm>
        </p:spPr>
        <p:txBody>
          <a:bodyPr>
            <a:normAutofit fontScale="62500" lnSpcReduction="20000"/>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4294967295"/>
          </p:nvPr>
        </p:nvSpPr>
        <p:spPr>
          <a:xfrm>
            <a:off x="0" y="3230563"/>
            <a:ext cx="1714500" cy="1028700"/>
          </a:xfrm>
        </p:spPr>
        <p:txBody>
          <a:bodyPr>
            <a:normAutofit fontScale="47500" lnSpcReduction="20000"/>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4294967295"/>
          </p:nvPr>
        </p:nvPicPr>
        <p:blipFill>
          <a:blip r:embed="rId3"/>
          <a:srcRect/>
          <a:stretch/>
        </p:blipFill>
        <p:spPr>
          <a:xfrm>
            <a:off x="200722" y="1008062"/>
            <a:ext cx="7781925" cy="3749675"/>
          </a:xfrm>
        </p:spPr>
      </p:pic>
      <p:sp>
        <p:nvSpPr>
          <p:cNvPr id="7" name="Rectangle: Rounded Corners 6">
            <a:extLst>
              <a:ext uri="{FF2B5EF4-FFF2-40B4-BE49-F238E27FC236}">
                <a16:creationId xmlns:a16="http://schemas.microsoft.com/office/drawing/2014/main" id="{EFF77D3C-B764-2B4C-E371-E6686162C461}"/>
              </a:ext>
            </a:extLst>
          </p:cNvPr>
          <p:cNvSpPr/>
          <p:nvPr/>
        </p:nvSpPr>
        <p:spPr>
          <a:xfrm>
            <a:off x="3660085" y="1699591"/>
            <a:ext cx="4157464" cy="279538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9" name="Rectangle 8">
            <a:extLst>
              <a:ext uri="{FF2B5EF4-FFF2-40B4-BE49-F238E27FC236}">
                <a16:creationId xmlns:a16="http://schemas.microsoft.com/office/drawing/2014/main" id="{8683AE46-4DC3-8F75-4D19-BCBFE0E2F5B2}"/>
              </a:ext>
            </a:extLst>
          </p:cNvPr>
          <p:cNvSpPr/>
          <p:nvPr/>
        </p:nvSpPr>
        <p:spPr>
          <a:xfrm>
            <a:off x="790162" y="3597028"/>
            <a:ext cx="2534478" cy="7753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6" name="Rectangle 15">
            <a:extLst>
              <a:ext uri="{FF2B5EF4-FFF2-40B4-BE49-F238E27FC236}">
                <a16:creationId xmlns:a16="http://schemas.microsoft.com/office/drawing/2014/main" id="{34368029-6282-0F8C-A79E-28555A6C867E}"/>
              </a:ext>
            </a:extLst>
          </p:cNvPr>
          <p:cNvSpPr/>
          <p:nvPr/>
        </p:nvSpPr>
        <p:spPr>
          <a:xfrm>
            <a:off x="1468507" y="1740056"/>
            <a:ext cx="1349237" cy="214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Tree>
    <p:extLst>
      <p:ext uri="{BB962C8B-B14F-4D97-AF65-F5344CB8AC3E}">
        <p14:creationId xmlns:p14="http://schemas.microsoft.com/office/powerpoint/2010/main" val="3604377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532441" y="273844"/>
            <a:ext cx="7782338" cy="994172"/>
          </a:xfrm>
        </p:spPr>
        <p:txBody>
          <a:bodyPr>
            <a:noAutofit/>
          </a:bodyPr>
          <a:lstStyle/>
          <a:p>
            <a:r>
              <a:rPr lang="en-US" b="0" dirty="0">
                <a:solidFill>
                  <a:schemeClr val="tx1"/>
                </a:solidFill>
              </a:rPr>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532442" y="1419790"/>
            <a:ext cx="1714500" cy="342900"/>
          </a:xfrm>
        </p:spPr>
        <p:txBody>
          <a:bodyPr spcFirstLastPara="1" vert="horz" wrap="square" lIns="68580" tIns="34290" rIns="68580" bIns="34290" rtlCol="0" anchor="b" anchorCtr="0">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532442" y="1776728"/>
            <a:ext cx="1714500" cy="10287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539938" y="2882908"/>
            <a:ext cx="1714500" cy="342900"/>
          </a:xfrm>
        </p:spPr>
        <p:txBody>
          <a:bodyPr>
            <a:normAutofit fontScale="700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539938" y="3239846"/>
            <a:ext cx="1714500" cy="10287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2593130" y="1419790"/>
            <a:ext cx="1714500" cy="342900"/>
          </a:xfrm>
        </p:spPr>
        <p:txBody>
          <a:bodyPr>
            <a:normAutofit fontScale="700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2593130" y="1766967"/>
            <a:ext cx="1714500" cy="10287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2600626" y="2882908"/>
            <a:ext cx="1714500" cy="342900"/>
          </a:xfrm>
        </p:spPr>
        <p:txBody>
          <a:bodyPr>
            <a:normAutofit fontScale="700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2600626" y="3230085"/>
            <a:ext cx="1714500" cy="10287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603803" y="1268016"/>
            <a:ext cx="8065604" cy="3490466"/>
          </a:xfrm>
        </p:spPr>
      </p:pic>
    </p:spTree>
    <p:extLst>
      <p:ext uri="{BB962C8B-B14F-4D97-AF65-F5344CB8AC3E}">
        <p14:creationId xmlns:p14="http://schemas.microsoft.com/office/powerpoint/2010/main" val="307018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2686050" y="273844"/>
            <a:ext cx="5465826" cy="994172"/>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143000" y="1455923"/>
            <a:ext cx="6858000" cy="17145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2688336" y="3305556"/>
            <a:ext cx="5465826" cy="1028700"/>
          </a:xfrm>
        </p:spPr>
        <p:txBody>
          <a:bodyPr>
            <a:normAutofit/>
          </a:bodyPr>
          <a:lstStyle/>
          <a:p>
            <a:r>
              <a:rPr lang="en-US" dirty="0"/>
              <a:t>Visual communication is the practice of using visual elements to get a message across, inspire change, or evoke an emotion. </a:t>
            </a: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628650" y="4767263"/>
            <a:ext cx="2057400" cy="273844"/>
          </a:xfrm>
        </p:spPr>
        <p:txBody>
          <a:bodyPr/>
          <a:lstStyle/>
          <a:p>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3028950" y="4767263"/>
            <a:ext cx="3086100" cy="273844"/>
          </a:xfrm>
        </p:spPr>
        <p:txBody>
          <a:bodyPr/>
          <a:lstStyle/>
          <a:p>
            <a:r>
              <a:rPr lang="en-US"/>
              <a:t>Integrating visual communication and storytelling in Software Engineering</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6457950" y="4767263"/>
            <a:ext cx="2057400" cy="273844"/>
          </a:xfrm>
        </p:spPr>
        <p:txBody>
          <a:bodyPr>
            <a:normAutofit fontScale="70000" lnSpcReduction="20000"/>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1463392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761250" y="796624"/>
            <a:ext cx="3754100" cy="994172"/>
          </a:xfrm>
        </p:spPr>
        <p:txBody>
          <a:bodyPr/>
          <a:lstStyle/>
          <a:p>
            <a:r>
              <a:rPr lang="en-US" dirty="0"/>
              <a:t>Perfect MVP</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4782741" y="1916907"/>
            <a:ext cx="3714750" cy="2369344"/>
          </a:xfrm>
        </p:spPr>
        <p:txBody>
          <a:bodyPr spcFirstLastPara="1" vert="horz" wrap="square" lIns="68580" tIns="34290" rIns="68580" bIns="34290" rtlCol="0" anchor="t" anchorCtr="0">
            <a:normAutofit lnSpcReduction="10000"/>
          </a:bodyPr>
          <a:lstStyle/>
          <a:p>
            <a:pPr algn="l">
              <a:buFont typeface="Arial" panose="020B0604020202020204" pitchFamily="34" charset="0"/>
              <a:buChar char="•"/>
            </a:pPr>
            <a:r>
              <a:rPr lang="en-US" b="0" i="0" dirty="0">
                <a:solidFill>
                  <a:srgbClr val="333333"/>
                </a:solidFill>
                <a:effectLst/>
                <a:latin typeface="proxima-nova"/>
              </a:rPr>
              <a:t> Communication design refers to crafting a message that educates, motivates, and engages the viewer. </a:t>
            </a:r>
          </a:p>
          <a:p>
            <a:pPr algn="l">
              <a:buFont typeface="Arial" panose="020B0604020202020204" pitchFamily="34" charset="0"/>
              <a:buChar char="•"/>
            </a:pPr>
            <a:r>
              <a:rPr lang="en-US" b="0" i="0" dirty="0">
                <a:solidFill>
                  <a:srgbClr val="333333"/>
                </a:solidFill>
                <a:effectLst/>
                <a:latin typeface="proxima-nova"/>
              </a:rPr>
              <a:t> Graphic design uses design principles to communicate that message in a way that is clear and eye-catching to the intended audience. </a:t>
            </a:r>
          </a:p>
          <a:p>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6457950" y="4767263"/>
            <a:ext cx="2057400" cy="273844"/>
          </a:xfrm>
        </p:spPr>
        <p:txBody>
          <a:bodyPr>
            <a:normAutofit fontScale="70000" lnSpcReduction="20000"/>
          </a:bodyPr>
          <a:lstStyle/>
          <a:p>
            <a:fld id="{B5CEABB6-07DC-46E8-9B57-56EC44A396E5}" type="slidenum">
              <a:rPr lang="en-US" smtClean="0"/>
              <a:pPr/>
              <a:t>17</a:t>
            </a:fld>
            <a:endParaRPr lang="en-US" dirty="0"/>
          </a:p>
        </p:txBody>
      </p:sp>
      <p:pic>
        <p:nvPicPr>
          <p:cNvPr id="1026" name="Picture 2" descr="The greatest example ever of MVP and iterative, incremental development |  by Gert Erasmus | Medium">
            <a:extLst>
              <a:ext uri="{FF2B5EF4-FFF2-40B4-BE49-F238E27FC236}">
                <a16:creationId xmlns:a16="http://schemas.microsoft.com/office/drawing/2014/main" id="{9D13D4E9-AF04-002E-0B58-5684893B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479" y="2271808"/>
            <a:ext cx="2405711" cy="185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to build a Minimum Viable Product without coding">
            <a:extLst>
              <a:ext uri="{FF2B5EF4-FFF2-40B4-BE49-F238E27FC236}">
                <a16:creationId xmlns:a16="http://schemas.microsoft.com/office/drawing/2014/main" id="{92590725-8636-B036-543E-2F1ABFEB5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478" y="690658"/>
            <a:ext cx="2343150" cy="110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144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0038C-3511-42BB-01CC-9479782FDF77}"/>
              </a:ext>
            </a:extLst>
          </p:cNvPr>
          <p:cNvSpPr txBox="1"/>
          <p:nvPr/>
        </p:nvSpPr>
        <p:spPr>
          <a:xfrm>
            <a:off x="2803584" y="2416783"/>
            <a:ext cx="4054415" cy="1015663"/>
          </a:xfrm>
          <a:prstGeom prst="rect">
            <a:avLst/>
          </a:prstGeom>
          <a:noFill/>
        </p:spPr>
        <p:txBody>
          <a:bodyPr wrap="square">
            <a:spAutoFit/>
          </a:bodyPr>
          <a:lstStyle/>
          <a:p>
            <a:r>
              <a:rPr lang="en-CA" sz="6000" dirty="0">
                <a:latin typeface="Google Sans" panose="020B0604020202020204" charset="0"/>
                <a:ea typeface="Google Sans" panose="020B0604020202020204" charset="0"/>
                <a:cs typeface="Google Sans" panose="020B0604020202020204" charset="0"/>
              </a:rPr>
              <a:t>Z73. 0</a:t>
            </a:r>
          </a:p>
        </p:txBody>
      </p:sp>
    </p:spTree>
    <p:extLst>
      <p:ext uri="{BB962C8B-B14F-4D97-AF65-F5344CB8AC3E}">
        <p14:creationId xmlns:p14="http://schemas.microsoft.com/office/powerpoint/2010/main" val="106049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931BFD2-0922-4776-70C7-5A712B122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727880"/>
            <a:ext cx="4328620" cy="42013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D7A364-BF75-AD37-D963-BAA5858F8424}"/>
              </a:ext>
            </a:extLst>
          </p:cNvPr>
          <p:cNvSpPr txBox="1"/>
          <p:nvPr/>
        </p:nvSpPr>
        <p:spPr>
          <a:xfrm>
            <a:off x="2274849" y="118242"/>
            <a:ext cx="5127062" cy="869469"/>
          </a:xfrm>
          <a:prstGeom prst="rect">
            <a:avLst/>
          </a:prstGeom>
          <a:noFill/>
        </p:spPr>
        <p:txBody>
          <a:bodyPr wrap="square" rtlCol="0">
            <a:spAutoFit/>
          </a:bodyPr>
          <a:lstStyle/>
          <a:p>
            <a:r>
              <a:rPr lang="en-US" sz="4000" dirty="0">
                <a:latin typeface="Google Sans" panose="020B0604020202020204" charset="0"/>
                <a:ea typeface="Google Sans" panose="020B0604020202020204" charset="0"/>
                <a:cs typeface="Google Sans" panose="020B0604020202020204" charset="0"/>
              </a:rPr>
              <a:t>Visualizing burnout</a:t>
            </a:r>
          </a:p>
          <a:p>
            <a:endParaRPr lang="en-CA" sz="1050" dirty="0"/>
          </a:p>
        </p:txBody>
      </p:sp>
      <p:sp>
        <p:nvSpPr>
          <p:cNvPr id="3" name="TextBox 2">
            <a:extLst>
              <a:ext uri="{FF2B5EF4-FFF2-40B4-BE49-F238E27FC236}">
                <a16:creationId xmlns:a16="http://schemas.microsoft.com/office/drawing/2014/main" id="{7A8C52DC-FF15-6A25-0955-37958147F682}"/>
              </a:ext>
            </a:extLst>
          </p:cNvPr>
          <p:cNvSpPr txBox="1"/>
          <p:nvPr/>
        </p:nvSpPr>
        <p:spPr>
          <a:xfrm>
            <a:off x="6589987" y="4782883"/>
            <a:ext cx="2355605" cy="415498"/>
          </a:xfrm>
          <a:prstGeom prst="rect">
            <a:avLst/>
          </a:prstGeom>
          <a:noFill/>
        </p:spPr>
        <p:txBody>
          <a:bodyPr wrap="square" rtlCol="0">
            <a:spAutoFit/>
          </a:bodyPr>
          <a:lstStyle/>
          <a:p>
            <a:r>
              <a:rPr lang="en-CA" sz="1050" dirty="0">
                <a:latin typeface="Google Sans" panose="020B0604020202020204" charset="0"/>
                <a:ea typeface="Google Sans" panose="020B0604020202020204" charset="0"/>
                <a:cs typeface="Google Sans" panose="020B0604020202020204" charset="0"/>
              </a:rPr>
              <a:t>Credits : </a:t>
            </a:r>
            <a:r>
              <a:rPr lang="en-CA" sz="1050" b="1" dirty="0">
                <a:solidFill>
                  <a:srgbClr val="E7E9EA"/>
                </a:solidFill>
                <a:latin typeface="Google Sans" panose="020B0604020202020204" charset="0"/>
                <a:ea typeface="Google Sans" panose="020B0604020202020204" charset="0"/>
                <a:cs typeface="Google Sans" panose="020B0604020202020204" charset="0"/>
                <a:hlinkClick r:id="rId3"/>
              </a:rPr>
              <a:t>Jonnie Hallman</a:t>
            </a:r>
          </a:p>
          <a:p>
            <a:endParaRPr lang="en-CA" sz="1050" dirty="0"/>
          </a:p>
        </p:txBody>
      </p:sp>
    </p:spTree>
    <p:extLst>
      <p:ext uri="{BB962C8B-B14F-4D97-AF65-F5344CB8AC3E}">
        <p14:creationId xmlns:p14="http://schemas.microsoft.com/office/powerpoint/2010/main" val="319478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11"/>
          <p:cNvPicPr preferRelativeResize="0"/>
          <p:nvPr/>
        </p:nvPicPr>
        <p:blipFill>
          <a:blip r:embed="rId3">
            <a:alphaModFix/>
          </a:blip>
          <a:stretch>
            <a:fillRect/>
          </a:stretch>
        </p:blipFill>
        <p:spPr>
          <a:xfrm>
            <a:off x="2859000" y="0"/>
            <a:ext cx="3995941"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bitrate? What is the difference between CBR and VBR? | by Elecard  Company | Medium">
            <a:extLst>
              <a:ext uri="{FF2B5EF4-FFF2-40B4-BE49-F238E27FC236}">
                <a16:creationId xmlns:a16="http://schemas.microsoft.com/office/drawing/2014/main" id="{784A017C-B92A-090B-7E31-E91C96971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6" y="1533464"/>
            <a:ext cx="6210300" cy="3152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1C526-A2E8-AAC6-FC89-F8F3F02566BD}"/>
              </a:ext>
            </a:extLst>
          </p:cNvPr>
          <p:cNvSpPr txBox="1"/>
          <p:nvPr/>
        </p:nvSpPr>
        <p:spPr>
          <a:xfrm>
            <a:off x="1285336" y="733245"/>
            <a:ext cx="3357009" cy="800219"/>
          </a:xfrm>
          <a:prstGeom prst="rect">
            <a:avLst/>
          </a:prstGeom>
          <a:noFill/>
        </p:spPr>
        <p:txBody>
          <a:bodyPr wrap="none" rtlCol="0">
            <a:spAutoFit/>
          </a:bodyPr>
          <a:lstStyle/>
          <a:p>
            <a:r>
              <a:rPr lang="en-CA" sz="3200" dirty="0">
                <a:latin typeface="Google Sans" panose="020B0604020202020204" charset="0"/>
                <a:ea typeface="Google Sans" panose="020B0604020202020204" charset="0"/>
                <a:cs typeface="Google Sans" panose="020B0604020202020204" charset="0"/>
              </a:rPr>
              <a:t>Crest and trough</a:t>
            </a:r>
          </a:p>
          <a:p>
            <a:endParaRPr lang="en-CA" dirty="0"/>
          </a:p>
        </p:txBody>
      </p:sp>
    </p:spTree>
    <p:extLst>
      <p:ext uri="{BB962C8B-B14F-4D97-AF65-F5344CB8AC3E}">
        <p14:creationId xmlns:p14="http://schemas.microsoft.com/office/powerpoint/2010/main" val="18102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idx="4294967295"/>
          </p:nvPr>
        </p:nvSpPr>
        <p:spPr>
          <a:xfrm>
            <a:off x="1531434" y="274639"/>
            <a:ext cx="6758551" cy="740360"/>
          </a:xfrm>
        </p:spPr>
        <p:txBody>
          <a:bodyPr/>
          <a:lstStyle/>
          <a:p>
            <a:r>
              <a:rPr lang="en-ZA" dirty="0"/>
              <a:t>Tell, Don’t Ask</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4294967295"/>
          </p:nvPr>
        </p:nvSpPr>
        <p:spPr>
          <a:xfrm>
            <a:off x="1250830" y="3305175"/>
            <a:ext cx="7893170" cy="1028700"/>
          </a:xfrm>
        </p:spPr>
        <p:txBody>
          <a:bodyPr>
            <a:normAutofit/>
          </a:bodyPr>
          <a:lstStyle/>
          <a:p>
            <a:r>
              <a:rPr lang="en-US" dirty="0">
                <a:latin typeface="Google Sans" panose="020B0604020202020204" charset="0"/>
                <a:ea typeface="Google Sans" panose="020B0604020202020204" charset="0"/>
                <a:cs typeface="Google Sans" panose="020B0604020202020204" charset="0"/>
              </a:rPr>
              <a:t>“Programs must be written for people to read, and only incidentally for machines to execute” (SICP)*</a:t>
            </a:r>
          </a:p>
          <a:p>
            <a:endParaRPr lang="en-US" dirty="0">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dirty="0">
              <a:solidFill>
                <a:srgbClr val="0A1120"/>
              </a:solidFill>
              <a:latin typeface="Google Sans" panose="020B0604020202020204" charset="0"/>
              <a:ea typeface="Google Sans" panose="020B0604020202020204" charset="0"/>
              <a:cs typeface="Google Sans" panose="020B0604020202020204" charset="0"/>
            </a:endParaRPr>
          </a:p>
        </p:txBody>
      </p:sp>
      <p:pic>
        <p:nvPicPr>
          <p:cNvPr id="9" name="Picture 8">
            <a:extLst>
              <a:ext uri="{FF2B5EF4-FFF2-40B4-BE49-F238E27FC236}">
                <a16:creationId xmlns:a16="http://schemas.microsoft.com/office/drawing/2014/main" id="{47E814C0-C87F-A869-1313-D2D2D3E3B9C2}"/>
              </a:ext>
            </a:extLst>
          </p:cNvPr>
          <p:cNvPicPr>
            <a:picLocks noChangeAspect="1"/>
          </p:cNvPicPr>
          <p:nvPr/>
        </p:nvPicPr>
        <p:blipFill>
          <a:blip r:embed="rId3"/>
          <a:stretch>
            <a:fillRect/>
          </a:stretch>
        </p:blipFill>
        <p:spPr>
          <a:xfrm>
            <a:off x="1458986" y="1014999"/>
            <a:ext cx="2912291" cy="2024529"/>
          </a:xfrm>
          <a:prstGeom prst="rect">
            <a:avLst/>
          </a:prstGeom>
        </p:spPr>
      </p:pic>
      <p:sp>
        <p:nvSpPr>
          <p:cNvPr id="5" name="TextBox 4">
            <a:extLst>
              <a:ext uri="{FF2B5EF4-FFF2-40B4-BE49-F238E27FC236}">
                <a16:creationId xmlns:a16="http://schemas.microsoft.com/office/drawing/2014/main" id="{9808B45C-F6F8-D993-9830-086628D72A83}"/>
              </a:ext>
            </a:extLst>
          </p:cNvPr>
          <p:cNvSpPr txBox="1"/>
          <p:nvPr/>
        </p:nvSpPr>
        <p:spPr>
          <a:xfrm>
            <a:off x="4186546" y="4714972"/>
            <a:ext cx="4585747" cy="523220"/>
          </a:xfrm>
          <a:prstGeom prst="rect">
            <a:avLst/>
          </a:prstGeom>
          <a:noFill/>
        </p:spPr>
        <p:txBody>
          <a:bodyPr wrap="square" rtlCol="0">
            <a:spAutoFit/>
          </a:bodyPr>
          <a:lstStyle/>
          <a:p>
            <a:r>
              <a:rPr lang="en-US" b="0" i="0" dirty="0">
                <a:solidFill>
                  <a:srgbClr val="0A1120"/>
                </a:solidFill>
                <a:effectLst/>
                <a:latin typeface="Google Sans" panose="020B0604020202020204" charset="0"/>
                <a:ea typeface="Google Sans" panose="020B0604020202020204" charset="0"/>
                <a:cs typeface="Google Sans" panose="020B0604020202020204" charset="0"/>
              </a:rPr>
              <a:t> </a:t>
            </a:r>
            <a:r>
              <a:rPr lang="en-US" b="0" i="1" dirty="0">
                <a:solidFill>
                  <a:srgbClr val="1650CC"/>
                </a:solidFill>
                <a:effectLst/>
                <a:latin typeface="Google Sans" panose="020B0604020202020204" charset="0"/>
                <a:ea typeface="Google Sans" panose="020B0604020202020204" charset="0"/>
                <a:cs typeface="Google Sans" panose="020B0604020202020204" charset="0"/>
                <a:hlinkClick r:id="rId4"/>
              </a:rPr>
              <a:t>Structure and Interpretation of Computer Programs</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3922466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2686050" y="273844"/>
            <a:ext cx="5465826" cy="994172"/>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143000" y="1455923"/>
            <a:ext cx="6858000" cy="17145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2688336" y="3305556"/>
            <a:ext cx="5465826" cy="1028700"/>
          </a:xfrm>
        </p:spPr>
        <p:txBody>
          <a:bodyPr>
            <a:normAutofit/>
          </a:bodyPr>
          <a:lstStyle/>
          <a:p>
            <a:r>
              <a:rPr lang="en-US" dirty="0"/>
              <a:t>Visual communication is the practice of using visual elements to get a message across, inspire change, or evoke an emotion. </a:t>
            </a:r>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4"/>
          <a:stretch>
            <a:fillRect/>
          </a:stretch>
        </p:blipFill>
        <p:spPr>
          <a:xfrm>
            <a:off x="285750" y="253142"/>
            <a:ext cx="8572500" cy="4479131"/>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6202681" y="4823392"/>
            <a:ext cx="2537459" cy="184666"/>
          </a:xfrm>
          <a:prstGeom prst="rect">
            <a:avLst/>
          </a:prstGeom>
          <a:noFill/>
        </p:spPr>
        <p:txBody>
          <a:bodyPr wrap="square" rtlCol="0">
            <a:spAutoFit/>
          </a:bodyPr>
          <a:lstStyle/>
          <a:p>
            <a:r>
              <a:rPr lang="en-CA" sz="6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2288334" y="2634916"/>
            <a:ext cx="6511623" cy="1371599"/>
          </a:xfrm>
        </p:spPr>
        <p:txBody>
          <a:bodyPr anchor="ctr"/>
          <a:lstStyle/>
          <a:p>
            <a:r>
              <a:rPr lang="en-US" dirty="0">
                <a:solidFill>
                  <a:schemeClr val="tx1"/>
                </a:solidFill>
              </a:rPr>
              <a:t>Examples</a:t>
            </a:r>
          </a:p>
        </p:txBody>
      </p:sp>
    </p:spTree>
    <p:extLst>
      <p:ext uri="{BB962C8B-B14F-4D97-AF65-F5344CB8AC3E}">
        <p14:creationId xmlns:p14="http://schemas.microsoft.com/office/powerpoint/2010/main" val="2393761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4717195" y="20995"/>
            <a:ext cx="3198068" cy="643811"/>
          </a:xfrm>
        </p:spPr>
        <p:txBody>
          <a:bodyPr anchor="ctr"/>
          <a:lstStyle/>
          <a:p>
            <a:pPr algn="l"/>
            <a:r>
              <a:rPr lang="en-US" dirty="0"/>
              <a:t>Privacy</a:t>
            </a:r>
          </a:p>
        </p:txBody>
      </p:sp>
      <p:pic>
        <p:nvPicPr>
          <p:cNvPr id="4" name="Picture 3">
            <a:extLst>
              <a:ext uri="{FF2B5EF4-FFF2-40B4-BE49-F238E27FC236}">
                <a16:creationId xmlns:a16="http://schemas.microsoft.com/office/drawing/2014/main" id="{0A143760-6D15-61B4-4EFA-0E2ACC487D37}"/>
              </a:ext>
            </a:extLst>
          </p:cNvPr>
          <p:cNvPicPr>
            <a:picLocks noChangeAspect="1"/>
          </p:cNvPicPr>
          <p:nvPr/>
        </p:nvPicPr>
        <p:blipFill>
          <a:blip r:embed="rId4"/>
          <a:stretch>
            <a:fillRect/>
          </a:stretch>
        </p:blipFill>
        <p:spPr>
          <a:xfrm>
            <a:off x="771196" y="1440082"/>
            <a:ext cx="7601609" cy="2263337"/>
          </a:xfrm>
          <a:prstGeom prst="rect">
            <a:avLst/>
          </a:prstGeom>
        </p:spPr>
      </p:pic>
      <p:sp>
        <p:nvSpPr>
          <p:cNvPr id="2" name="TextBox 1">
            <a:extLst>
              <a:ext uri="{FF2B5EF4-FFF2-40B4-BE49-F238E27FC236}">
                <a16:creationId xmlns:a16="http://schemas.microsoft.com/office/drawing/2014/main" id="{23E721F7-0A02-0725-2CFC-4CECBDF76476}"/>
              </a:ext>
            </a:extLst>
          </p:cNvPr>
          <p:cNvSpPr txBox="1"/>
          <p:nvPr/>
        </p:nvSpPr>
        <p:spPr>
          <a:xfrm>
            <a:off x="6521178" y="4823393"/>
            <a:ext cx="1994173" cy="276999"/>
          </a:xfrm>
          <a:prstGeom prst="rect">
            <a:avLst/>
          </a:prstGeom>
          <a:noFill/>
        </p:spPr>
        <p:txBody>
          <a:bodyPr wrap="square" rtlCol="0">
            <a:spAutoFit/>
          </a:bodyPr>
          <a:lstStyle/>
          <a:p>
            <a:r>
              <a:rPr lang="en-CA" sz="1200" dirty="0"/>
              <a:t>Source : Medium blog</a:t>
            </a:r>
          </a:p>
        </p:txBody>
      </p:sp>
    </p:spTree>
    <p:extLst>
      <p:ext uri="{BB962C8B-B14F-4D97-AF65-F5344CB8AC3E}">
        <p14:creationId xmlns:p14="http://schemas.microsoft.com/office/powerpoint/2010/main" val="2304625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6521178" y="4823392"/>
            <a:ext cx="1994173" cy="184666"/>
          </a:xfrm>
          <a:prstGeom prst="rect">
            <a:avLst/>
          </a:prstGeom>
          <a:noFill/>
        </p:spPr>
        <p:txBody>
          <a:bodyPr wrap="square" rtlCol="0">
            <a:spAutoFit/>
          </a:bodyPr>
          <a:lstStyle/>
          <a:p>
            <a:r>
              <a:rPr lang="en-CA" sz="6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401418" y="698726"/>
            <a:ext cx="5715000" cy="428625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7156174" y="4703694"/>
            <a:ext cx="1893404" cy="276999"/>
          </a:xfrm>
          <a:prstGeom prst="rect">
            <a:avLst/>
          </a:prstGeom>
          <a:noFill/>
        </p:spPr>
        <p:txBody>
          <a:bodyPr wrap="square" rtlCol="0">
            <a:spAutoFit/>
          </a:bodyPr>
          <a:lstStyle/>
          <a:p>
            <a:r>
              <a:rPr lang="en-CA" sz="1200" dirty="0"/>
              <a:t>Source :</a:t>
            </a:r>
            <a:r>
              <a:rPr lang="en-CA" sz="1200" dirty="0">
                <a:latin typeface="-apple-system"/>
                <a:hlinkClick r:id="rId3"/>
              </a:rPr>
              <a:t>Wassim </a:t>
            </a:r>
            <a:r>
              <a:rPr lang="en-CA" sz="1200" dirty="0" err="1">
                <a:latin typeface="-apple-system"/>
                <a:hlinkClick r:id="rId3"/>
              </a:rPr>
              <a:t>Chegham</a:t>
            </a:r>
            <a:endParaRPr lang="en-CA" sz="1200" dirty="0"/>
          </a:p>
        </p:txBody>
      </p:sp>
      <p:pic>
        <p:nvPicPr>
          <p:cNvPr id="2052" name="Picture 4">
            <a:extLst>
              <a:ext uri="{FF2B5EF4-FFF2-40B4-BE49-F238E27FC236}">
                <a16:creationId xmlns:a16="http://schemas.microsoft.com/office/drawing/2014/main" id="{DB36132D-A136-4ADE-4440-A8C82FB4D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013399" cy="49587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624A864-B9FC-7824-11F5-77DD65695D5D}"/>
              </a:ext>
            </a:extLst>
          </p:cNvPr>
          <p:cNvSpPr>
            <a:spLocks noGrp="1"/>
          </p:cNvSpPr>
          <p:nvPr>
            <p:ph type="title"/>
          </p:nvPr>
        </p:nvSpPr>
        <p:spPr>
          <a:xfrm>
            <a:off x="7156173" y="1621124"/>
            <a:ext cx="1625049" cy="317007"/>
          </a:xfrm>
        </p:spPr>
        <p:txBody>
          <a:bodyPr/>
          <a:lstStyle/>
          <a:p>
            <a:r>
              <a:rPr lang="en-CA" sz="1800" dirty="0"/>
              <a:t>ELI5</a:t>
            </a:r>
          </a:p>
        </p:txBody>
      </p:sp>
    </p:spTree>
    <p:extLst>
      <p:ext uri="{BB962C8B-B14F-4D97-AF65-F5344CB8AC3E}">
        <p14:creationId xmlns:p14="http://schemas.microsoft.com/office/powerpoint/2010/main" val="650379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168659" y="20994"/>
            <a:ext cx="5782268" cy="1084684"/>
          </a:xfrm>
          <a:noFill/>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2" y="1367785"/>
            <a:ext cx="5144609" cy="33062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5235377" y="2111763"/>
            <a:ext cx="3862458" cy="2562240"/>
          </a:xfrm>
          <a:prstGeom prst="rect">
            <a:avLst/>
          </a:prstGeom>
          <a:noFill/>
        </p:spPr>
        <p:txBody>
          <a:bodyPr wrap="square" rtlCol="0">
            <a:spAutoFit/>
          </a:bodyPr>
          <a:lstStyle/>
          <a:p>
            <a:r>
              <a:rPr lang="en-US" sz="2100" b="1" dirty="0">
                <a:latin typeface="Google Sans" panose="020B0604020202020204" charset="0"/>
                <a:ea typeface="Google Sans" panose="020B0604020202020204" charset="0"/>
                <a:cs typeface="Google Sans" panose="020B0604020202020204" charset="0"/>
              </a:rPr>
              <a:t>Goal</a:t>
            </a:r>
            <a:r>
              <a:rPr lang="en-US" sz="2100" dirty="0">
                <a:latin typeface="Google Sans" panose="020B0604020202020204" charset="0"/>
                <a:ea typeface="Google Sans" panose="020B0604020202020204" charset="0"/>
                <a:cs typeface="Google Sans" panose="020B0604020202020204" charset="0"/>
              </a:rPr>
              <a:t> </a:t>
            </a:r>
          </a:p>
          <a:p>
            <a:endParaRPr lang="en-US" sz="2100" dirty="0">
              <a:latin typeface="Google Sans" panose="020B0604020202020204" charset="0"/>
              <a:ea typeface="Google Sans" panose="020B0604020202020204" charset="0"/>
              <a:cs typeface="Google Sans" panose="020B0604020202020204" charset="0"/>
            </a:endParaRPr>
          </a:p>
          <a:p>
            <a:r>
              <a:rPr lang="en-US" sz="1800" dirty="0">
                <a:latin typeface="Google Sans" panose="020B0604020202020204" charset="0"/>
                <a:ea typeface="Google Sans" panose="020B0604020202020204" charset="0"/>
                <a:cs typeface="Google Sans" panose="020B0604020202020204" charset="0"/>
              </a:rPr>
              <a:t>Determine the species of a penguin</a:t>
            </a:r>
          </a:p>
          <a:p>
            <a:r>
              <a:rPr lang="en-US" sz="1800" dirty="0">
                <a:latin typeface="Google Sans" panose="020B0604020202020204" charset="0"/>
                <a:ea typeface="Google Sans" panose="020B0604020202020204" charset="0"/>
                <a:cs typeface="Google Sans" panose="020B0604020202020204" charset="0"/>
              </a:rPr>
              <a:t>Parameters :</a:t>
            </a:r>
          </a:p>
          <a:p>
            <a:r>
              <a:rPr lang="en-US" sz="1800" dirty="0">
                <a:latin typeface="Google Sans" panose="020B0604020202020204" charset="0"/>
                <a:ea typeface="Google Sans" panose="020B0604020202020204" charset="0"/>
                <a:cs typeface="Google Sans" panose="020B0604020202020204" charset="0"/>
              </a:rPr>
              <a:t>• Culmen length </a:t>
            </a:r>
          </a:p>
          <a:p>
            <a:r>
              <a:rPr lang="en-US" sz="1800" dirty="0">
                <a:latin typeface="Google Sans" panose="020B0604020202020204" charset="0"/>
                <a:ea typeface="Google Sans" panose="020B0604020202020204" charset="0"/>
                <a:cs typeface="Google Sans" panose="020B0604020202020204" charset="0"/>
              </a:rPr>
              <a:t>• Culmen depth </a:t>
            </a:r>
          </a:p>
          <a:p>
            <a:r>
              <a:rPr lang="en-US" sz="1800" dirty="0">
                <a:latin typeface="Google Sans" panose="020B0604020202020204" charset="0"/>
                <a:ea typeface="Google Sans" panose="020B0604020202020204" charset="0"/>
                <a:cs typeface="Google Sans" panose="020B0604020202020204" charset="0"/>
              </a:rPr>
              <a:t>• Flipper length </a:t>
            </a:r>
          </a:p>
          <a:p>
            <a:r>
              <a:rPr lang="en-US" sz="1800" dirty="0">
                <a:latin typeface="Google Sans" panose="020B0604020202020204" charset="0"/>
                <a:ea typeface="Google Sans" panose="020B0604020202020204" charset="0"/>
                <a:cs typeface="Google Sans" panose="020B0604020202020204" charset="0"/>
              </a:rPr>
              <a:t>• Body mass</a:t>
            </a:r>
          </a:p>
          <a:p>
            <a:endParaRPr lang="en-CA" sz="1050" dirty="0">
              <a:latin typeface="Google Sans" panose="020B0604020202020204" charset="0"/>
              <a:ea typeface="Google Sans" panose="020B0604020202020204" charset="0"/>
              <a:cs typeface="Google Sans" panose="020B0604020202020204" charset="0"/>
            </a:endParaRPr>
          </a:p>
        </p:txBody>
      </p:sp>
      <p:sp>
        <p:nvSpPr>
          <p:cNvPr id="5" name="TextBox 4">
            <a:extLst>
              <a:ext uri="{FF2B5EF4-FFF2-40B4-BE49-F238E27FC236}">
                <a16:creationId xmlns:a16="http://schemas.microsoft.com/office/drawing/2014/main" id="{22ADA209-240B-14B9-9F22-99263E3D505E}"/>
              </a:ext>
            </a:extLst>
          </p:cNvPr>
          <p:cNvSpPr txBox="1"/>
          <p:nvPr/>
        </p:nvSpPr>
        <p:spPr>
          <a:xfrm>
            <a:off x="6744811" y="4867183"/>
            <a:ext cx="1864309" cy="253916"/>
          </a:xfrm>
          <a:prstGeom prst="rect">
            <a:avLst/>
          </a:prstGeom>
          <a:noFill/>
        </p:spPr>
        <p:txBody>
          <a:bodyPr wrap="square" rtlCol="0">
            <a:spAutoFit/>
          </a:bodyPr>
          <a:lstStyle/>
          <a:p>
            <a:r>
              <a:rPr lang="en-CA" sz="1050" dirty="0"/>
              <a:t>Source : </a:t>
            </a:r>
            <a:r>
              <a:rPr lang="en-CA" sz="1050" dirty="0">
                <a:hlinkClick r:id="rId4"/>
              </a:rPr>
              <a:t>Twitter</a:t>
            </a:r>
            <a:r>
              <a:rPr lang="en-CA" sz="1050"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7256" y="862122"/>
            <a:ext cx="1285339" cy="111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1509B5E8-4077-2E9A-8C7A-2A02826B2B46}"/>
              </a:ext>
            </a:extLst>
          </p:cNvPr>
          <p:cNvPicPr>
            <a:picLocks noChangeAspect="1"/>
          </p:cNvPicPr>
          <p:nvPr/>
        </p:nvPicPr>
        <p:blipFill>
          <a:blip r:embed="rId2"/>
          <a:srcRect l="9815" r="9815"/>
          <a:stretch>
            <a:fillRect/>
          </a:stretch>
        </p:blipFill>
        <p:spPr>
          <a:xfrm>
            <a:off x="668286" y="260156"/>
            <a:ext cx="7140914" cy="4232870"/>
          </a:xfrm>
          <a:prstGeom prst="rect">
            <a:avLst/>
          </a:prstGeom>
        </p:spPr>
      </p:pic>
    </p:spTree>
    <p:extLst>
      <p:ext uri="{BB962C8B-B14F-4D97-AF65-F5344CB8AC3E}">
        <p14:creationId xmlns:p14="http://schemas.microsoft.com/office/powerpoint/2010/main" val="76967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12"/>
          <p:cNvPicPr preferRelativeResize="0"/>
          <p:nvPr/>
        </p:nvPicPr>
        <p:blipFill>
          <a:blip r:embed="rId3">
            <a:alphaModFix/>
          </a:blip>
          <a:stretch>
            <a:fillRect/>
          </a:stretch>
        </p:blipFill>
        <p:spPr>
          <a:xfrm>
            <a:off x="152400" y="219825"/>
            <a:ext cx="8839201" cy="4022527"/>
          </a:xfrm>
          <a:prstGeom prst="rect">
            <a:avLst/>
          </a:prstGeom>
          <a:noFill/>
          <a:ln>
            <a:noFill/>
          </a:ln>
        </p:spPr>
      </p:pic>
      <p:pic>
        <p:nvPicPr>
          <p:cNvPr id="321" name="Google Shape;321;p112" title="Social Battery Aaaaaaaaaaaaaaaa GIF"/>
          <p:cNvPicPr preferRelativeResize="0"/>
          <p:nvPr/>
        </p:nvPicPr>
        <p:blipFill>
          <a:blip r:embed="rId4">
            <a:alphaModFix/>
          </a:blip>
          <a:stretch>
            <a:fillRect/>
          </a:stretch>
        </p:blipFill>
        <p:spPr>
          <a:xfrm>
            <a:off x="476125" y="159350"/>
            <a:ext cx="1827850" cy="1020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2251509" y="1549707"/>
            <a:ext cx="4640982" cy="2491956"/>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normAutofit fontScale="90000"/>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191" y="3429000"/>
            <a:ext cx="9141619" cy="17145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628650" y="273844"/>
            <a:ext cx="7886700" cy="994172"/>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643729" y="1272292"/>
            <a:ext cx="2407748" cy="2735704"/>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821695" y="2063022"/>
            <a:ext cx="2057400" cy="1849412"/>
          </a:xfrm>
        </p:spPr>
        <p:txBody>
          <a:bodyPr>
            <a:normAutofit/>
          </a:bodyPr>
          <a:lstStyle/>
          <a:p>
            <a:r>
              <a:rPr lang="en-ZA" dirty="0"/>
              <a:t>Opportunity to build</a:t>
            </a:r>
          </a:p>
          <a:p>
            <a:r>
              <a:rPr lang="en-ZA" dirty="0"/>
              <a:t>Fully inclusive market</a:t>
            </a:r>
          </a:p>
          <a:p>
            <a:r>
              <a:rPr lang="en-ZA" dirty="0"/>
              <a:t>Total addressable market</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3387471" y="1272292"/>
            <a:ext cx="2407158" cy="2736342"/>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3574161" y="2063022"/>
            <a:ext cx="2057400" cy="1849412"/>
          </a:xfrm>
        </p:spPr>
        <p:txBody>
          <a:bodyPr spcFirstLastPara="1" vert="horz" wrap="square" lIns="68580" tIns="34290" rIns="68580" bIns="34290" rtlCol="0" anchor="t" anchorCtr="0">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6111573" y="1272292"/>
            <a:ext cx="2407158" cy="2736342"/>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6282848" y="2063022"/>
            <a:ext cx="2057400" cy="1849412"/>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255168" y="1130591"/>
            <a:ext cx="3704786" cy="2740618"/>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3969290" y="1130591"/>
            <a:ext cx="4687985" cy="2636992"/>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3543300" y="0"/>
            <a:ext cx="2057400" cy="51435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9D799BE-5983-4BE3-07F8-50C83D7FC694}"/>
              </a:ext>
            </a:extLst>
          </p:cNvPr>
          <p:cNvSpPr>
            <a:spLocks noGrp="1"/>
          </p:cNvSpPr>
          <p:nvPr>
            <p:ph type="title"/>
          </p:nvPr>
        </p:nvSpPr>
        <p:spPr/>
        <p:txBody>
          <a:bodyPr>
            <a:normAutofit fontScale="90000"/>
          </a:bodyPr>
          <a:lstStyle/>
          <a:p>
            <a:r>
              <a:rPr lang="en-CA" dirty="0"/>
              <a:t>Resources</a:t>
            </a:r>
          </a:p>
        </p:txBody>
      </p:sp>
      <p:sp>
        <p:nvSpPr>
          <p:cNvPr id="17" name="TextBox 16">
            <a:extLst>
              <a:ext uri="{FF2B5EF4-FFF2-40B4-BE49-F238E27FC236}">
                <a16:creationId xmlns:a16="http://schemas.microsoft.com/office/drawing/2014/main" id="{3BF7BF03-32D2-083B-D151-210A27C36CC2}"/>
              </a:ext>
            </a:extLst>
          </p:cNvPr>
          <p:cNvSpPr txBox="1"/>
          <p:nvPr/>
        </p:nvSpPr>
        <p:spPr>
          <a:xfrm>
            <a:off x="843566" y="1708150"/>
            <a:ext cx="3651161" cy="738664"/>
          </a:xfrm>
          <a:prstGeom prst="rect">
            <a:avLst/>
          </a:prstGeom>
          <a:noFill/>
        </p:spPr>
        <p:txBody>
          <a:bodyPr wrap="square" rtlCol="0">
            <a:spAutoFit/>
          </a:bodyPr>
          <a:lstStyle/>
          <a:p>
            <a:r>
              <a:rPr lang="en-CA" dirty="0">
                <a:hlinkClick r:id="rId2"/>
              </a:rPr>
              <a:t>Plant UML</a:t>
            </a:r>
            <a:endParaRPr lang="en-CA" dirty="0"/>
          </a:p>
          <a:p>
            <a:endParaRPr lang="en-CA" dirty="0"/>
          </a:p>
          <a:p>
            <a:endParaRPr lang="en-CA" dirty="0"/>
          </a:p>
        </p:txBody>
      </p:sp>
    </p:spTree>
    <p:extLst>
      <p:ext uri="{BB962C8B-B14F-4D97-AF65-F5344CB8AC3E}">
        <p14:creationId xmlns:p14="http://schemas.microsoft.com/office/powerpoint/2010/main" val="1463722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637511" y="760277"/>
            <a:ext cx="1846967" cy="2335719"/>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929" y="760277"/>
            <a:ext cx="2938989"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493" y="3675460"/>
            <a:ext cx="9715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2423" y="3695105"/>
            <a:ext cx="582216" cy="110371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7194" y="3695105"/>
            <a:ext cx="1074568"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9993" y="2042454"/>
            <a:ext cx="2743200" cy="14394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1865042" y="176533"/>
            <a:ext cx="5576130" cy="553998"/>
          </a:xfrm>
          <a:prstGeom prst="rect">
            <a:avLst/>
          </a:prstGeom>
          <a:noFill/>
        </p:spPr>
        <p:txBody>
          <a:bodyPr wrap="square">
            <a:spAutoFit/>
          </a:bodyPr>
          <a:lstStyle/>
          <a:p>
            <a:pPr algn="l"/>
            <a:r>
              <a:rPr lang="en-CA" sz="3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420537"/>
            <a:ext cx="8455914" cy="4457700"/>
          </a:xfrm>
        </p:spPr>
      </p:pic>
      <p:sp>
        <p:nvSpPr>
          <p:cNvPr id="2" name="Title 21">
            <a:extLst>
              <a:ext uri="{FF2B5EF4-FFF2-40B4-BE49-F238E27FC236}">
                <a16:creationId xmlns:a16="http://schemas.microsoft.com/office/drawing/2014/main" id="{9FE0DABB-623D-73D8-3C45-8CBC65466F87}"/>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Precaution</a:t>
            </a:r>
          </a:p>
        </p:txBody>
      </p:sp>
    </p:spTree>
    <p:extLst>
      <p:ext uri="{BB962C8B-B14F-4D97-AF65-F5344CB8AC3E}">
        <p14:creationId xmlns:p14="http://schemas.microsoft.com/office/powerpoint/2010/main" val="486730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846940" y="995503"/>
            <a:ext cx="6994880" cy="3798482"/>
          </a:xfrm>
        </p:spPr>
      </p:pic>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7350" y="272726"/>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1505414" y="139972"/>
            <a:ext cx="5511491" cy="608410"/>
          </a:xfrm>
        </p:spPr>
        <p:txBody>
          <a:bodyPr>
            <a:normAutofit/>
          </a:bodyPr>
          <a:lstStyle/>
          <a:p>
            <a:r>
              <a:rPr lang="en-US" sz="2700" dirty="0"/>
              <a:t>Overwhelming the user!</a:t>
            </a:r>
            <a:endParaRPr lang="en-CA" sz="2700" dirty="0"/>
          </a:p>
        </p:txBody>
      </p:sp>
    </p:spTree>
    <p:extLst>
      <p:ext uri="{BB962C8B-B14F-4D97-AF65-F5344CB8AC3E}">
        <p14:creationId xmlns:p14="http://schemas.microsoft.com/office/powerpoint/2010/main" val="3688867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13"/>
          <p:cNvPicPr preferRelativeResize="0"/>
          <p:nvPr/>
        </p:nvPicPr>
        <p:blipFill>
          <a:blip r:embed="rId3">
            <a:alphaModFix/>
          </a:blip>
          <a:stretch>
            <a:fillRect/>
          </a:stretch>
        </p:blipFill>
        <p:spPr>
          <a:xfrm>
            <a:off x="152400" y="152400"/>
            <a:ext cx="8597642"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9057" y="278600"/>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200507" y="139972"/>
            <a:ext cx="2096430" cy="608410"/>
          </a:xfrm>
        </p:spPr>
        <p:txBody>
          <a:bodyPr>
            <a:normAutofit/>
          </a:bodyPr>
          <a:lstStyle/>
          <a:p>
            <a:r>
              <a:rPr lang="en-US" sz="2700" dirty="0"/>
              <a:t>Clutter</a:t>
            </a:r>
            <a:endParaRPr lang="en-CA" sz="2700" dirty="0"/>
          </a:p>
        </p:txBody>
      </p:sp>
      <p:pic>
        <p:nvPicPr>
          <p:cNvPr id="9" name="Picture 8">
            <a:extLst>
              <a:ext uri="{FF2B5EF4-FFF2-40B4-BE49-F238E27FC236}">
                <a16:creationId xmlns:a16="http://schemas.microsoft.com/office/drawing/2014/main" id="{2BFD57F6-EB69-D1C3-F99E-D2369FDE5341}"/>
              </a:ext>
            </a:extLst>
          </p:cNvPr>
          <p:cNvPicPr>
            <a:picLocks noChangeAspect="1"/>
          </p:cNvPicPr>
          <p:nvPr/>
        </p:nvPicPr>
        <p:blipFill>
          <a:blip r:embed="rId4"/>
          <a:stretch>
            <a:fillRect/>
          </a:stretch>
        </p:blipFill>
        <p:spPr>
          <a:xfrm>
            <a:off x="2200507" y="921369"/>
            <a:ext cx="3969370" cy="3969370"/>
          </a:xfrm>
          <a:prstGeom prst="rect">
            <a:avLst/>
          </a:prstGeom>
        </p:spPr>
      </p:pic>
      <p:sp>
        <p:nvSpPr>
          <p:cNvPr id="11" name="TextBox 10">
            <a:extLst>
              <a:ext uri="{FF2B5EF4-FFF2-40B4-BE49-F238E27FC236}">
                <a16:creationId xmlns:a16="http://schemas.microsoft.com/office/drawing/2014/main" id="{0D35E146-8952-F8F7-769B-D41A3C88EE36}"/>
              </a:ext>
            </a:extLst>
          </p:cNvPr>
          <p:cNvSpPr txBox="1"/>
          <p:nvPr/>
        </p:nvSpPr>
        <p:spPr>
          <a:xfrm>
            <a:off x="2200507" y="4881890"/>
            <a:ext cx="4572000" cy="523220"/>
          </a:xfrm>
          <a:prstGeom prst="rect">
            <a:avLst/>
          </a:prstGeom>
          <a:noFill/>
        </p:spPr>
        <p:txBody>
          <a:bodyPr wrap="square">
            <a:spAutoFit/>
          </a:bodyPr>
          <a:lstStyle/>
          <a:p>
            <a:r>
              <a:rPr lang="en-CA" dirty="0">
                <a:latin typeface="Google Sans" panose="020B0604020202020204" charset="0"/>
                <a:ea typeface="Google Sans" panose="020B0604020202020204" charset="0"/>
                <a:cs typeface="Google Sans" panose="020B0604020202020204" charset="0"/>
              </a:rPr>
              <a:t>Copyright: .</a:t>
            </a:r>
            <a:r>
              <a:rPr lang="en-CA" dirty="0" err="1">
                <a:latin typeface="Google Sans" panose="020B0604020202020204" charset="0"/>
                <a:ea typeface="Google Sans" panose="020B0604020202020204" charset="0"/>
                <a:cs typeface="Google Sans" panose="020B0604020202020204" charset="0"/>
              </a:rPr>
              <a:t>marqs</a:t>
            </a:r>
            <a:r>
              <a:rPr lang="en-CA" dirty="0">
                <a:latin typeface="Google Sans" panose="020B0604020202020204" charset="0"/>
                <a:ea typeface="Google Sans" panose="020B0604020202020204" charset="0"/>
                <a:cs typeface="Google Sans" panose="020B0604020202020204" charset="0"/>
              </a:rPr>
              <a:t> / photocase.com</a:t>
            </a:r>
            <a:br>
              <a:rPr lang="en-CA"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3561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85850" y="555600"/>
            <a:ext cx="433364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857249" y="1389600"/>
            <a:ext cx="7274379"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723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1174595" y="555600"/>
            <a:ext cx="3315628"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sp>
        <p:nvSpPr>
          <p:cNvPr id="7" name="Title 1">
            <a:extLst>
              <a:ext uri="{FF2B5EF4-FFF2-40B4-BE49-F238E27FC236}">
                <a16:creationId xmlns:a16="http://schemas.microsoft.com/office/drawing/2014/main" id="{5E79F3A4-37FF-C750-CA1D-1FDCE607BFCE}"/>
              </a:ext>
            </a:extLst>
          </p:cNvPr>
          <p:cNvSpPr>
            <a:spLocks noGrp="1"/>
          </p:cNvSpPr>
          <p:nvPr>
            <p:ph type="title"/>
          </p:nvPr>
        </p:nvSpPr>
        <p:spPr>
          <a:xfrm>
            <a:off x="311149" y="555625"/>
            <a:ext cx="8364499" cy="755650"/>
          </a:xfrm>
        </p:spPr>
        <p:txBody>
          <a:bodyPr>
            <a:noAutofit/>
          </a:bodyPr>
          <a:lstStyle/>
          <a:p>
            <a:r>
              <a:rPr lang="en-US" sz="2800" b="0" dirty="0"/>
              <a:t>Misinterpretation or reading between the lines?</a:t>
            </a:r>
          </a:p>
        </p:txBody>
      </p:sp>
      <p:pic>
        <p:nvPicPr>
          <p:cNvPr id="9" name="Picture 8">
            <a:extLst>
              <a:ext uri="{FF2B5EF4-FFF2-40B4-BE49-F238E27FC236}">
                <a16:creationId xmlns:a16="http://schemas.microsoft.com/office/drawing/2014/main" id="{8E05E5EA-CD63-0577-144D-8F1B307A6249}"/>
              </a:ext>
            </a:extLst>
          </p:cNvPr>
          <p:cNvPicPr>
            <a:picLocks noChangeAspect="1"/>
          </p:cNvPicPr>
          <p:nvPr/>
        </p:nvPicPr>
        <p:blipFill>
          <a:blip r:embed="rId2"/>
          <a:stretch>
            <a:fillRect/>
          </a:stretch>
        </p:blipFill>
        <p:spPr>
          <a:xfrm>
            <a:off x="1068906" y="1805687"/>
            <a:ext cx="2469218" cy="2166935"/>
          </a:xfrm>
          <a:prstGeom prst="rect">
            <a:avLst/>
          </a:prstGeom>
        </p:spPr>
      </p:pic>
      <p:pic>
        <p:nvPicPr>
          <p:cNvPr id="10" name="Picture 9">
            <a:extLst>
              <a:ext uri="{FF2B5EF4-FFF2-40B4-BE49-F238E27FC236}">
                <a16:creationId xmlns:a16="http://schemas.microsoft.com/office/drawing/2014/main" id="{9334E2F0-F0BF-E413-9D21-E2FDD84F35CF}"/>
              </a:ext>
            </a:extLst>
          </p:cNvPr>
          <p:cNvPicPr>
            <a:picLocks noChangeAspect="1"/>
          </p:cNvPicPr>
          <p:nvPr/>
        </p:nvPicPr>
        <p:blipFill>
          <a:blip r:embed="rId3"/>
          <a:stretch>
            <a:fillRect/>
          </a:stretch>
        </p:blipFill>
        <p:spPr>
          <a:xfrm>
            <a:off x="4904111" y="1851685"/>
            <a:ext cx="2464701" cy="2074938"/>
          </a:xfrm>
          <a:prstGeom prst="rect">
            <a:avLst/>
          </a:prstGeom>
        </p:spPr>
      </p:pic>
    </p:spTree>
    <p:extLst>
      <p:ext uri="{BB962C8B-B14F-4D97-AF65-F5344CB8AC3E}">
        <p14:creationId xmlns:p14="http://schemas.microsoft.com/office/powerpoint/2010/main" val="169109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8" name="Picture 2" descr="TikTok Tom Cruise deepfake creator: public shouldn't worry about 'one-click  fakes' - The Verge">
            <a:extLst>
              <a:ext uri="{FF2B5EF4-FFF2-40B4-BE49-F238E27FC236}">
                <a16:creationId xmlns:a16="http://schemas.microsoft.com/office/drawing/2014/main" id="{144016EF-7B57-1F61-290F-AAAFC1F15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86" y="1888482"/>
            <a:ext cx="3677807" cy="2076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re deep fakes all evil when they can be used for good? - Video  Personalization | Personalized Video Email Marketing | Maverick Videos">
            <a:extLst>
              <a:ext uri="{FF2B5EF4-FFF2-40B4-BE49-F238E27FC236}">
                <a16:creationId xmlns:a16="http://schemas.microsoft.com/office/drawing/2014/main" id="{313E47CB-0600-D223-3751-8CCF4F73D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573" y="1888482"/>
            <a:ext cx="2869500" cy="20760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E3FBFFEC-9269-EE3F-A44B-A31AE86B88FB}"/>
              </a:ext>
            </a:extLst>
          </p:cNvPr>
          <p:cNvSpPr>
            <a:spLocks noGrp="1"/>
          </p:cNvSpPr>
          <p:nvPr>
            <p:ph type="title"/>
          </p:nvPr>
        </p:nvSpPr>
        <p:spPr>
          <a:xfrm>
            <a:off x="344086" y="779053"/>
            <a:ext cx="6993415" cy="985726"/>
          </a:xfrm>
        </p:spPr>
        <p:txBody>
          <a:bodyPr>
            <a:noAutofit/>
          </a:bodyPr>
          <a:lstStyle/>
          <a:p>
            <a:r>
              <a:rPr lang="en-US" sz="2000" dirty="0"/>
              <a:t>Deepfake technology: seeing is believing, or is it?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668387E-057F-C3BE-D62F-7527271E44AE}"/>
              </a:ext>
            </a:extLst>
          </p:cNvPr>
          <p:cNvSpPr txBox="1"/>
          <p:nvPr/>
        </p:nvSpPr>
        <p:spPr>
          <a:xfrm>
            <a:off x="178420" y="1300976"/>
            <a:ext cx="8816897" cy="1754326"/>
          </a:xfrm>
          <a:prstGeom prst="rect">
            <a:avLst/>
          </a:prstGeom>
          <a:noFill/>
        </p:spPr>
        <p:txBody>
          <a:bodyPr wrap="square">
            <a:spAutoFit/>
          </a:bodyPr>
          <a:lstStyle/>
          <a:p>
            <a:pPr marL="158750" indent="0">
              <a:buNone/>
            </a:pPr>
            <a:r>
              <a:rPr lang="en-US" sz="3600" dirty="0">
                <a:latin typeface="Google Sans" panose="020B0604020202020204" charset="0"/>
                <a:ea typeface="Google Sans" panose="020B0604020202020204" charset="0"/>
                <a:cs typeface="Google Sans" panose="020B0604020202020204" charset="0"/>
              </a:rPr>
              <a:t>“Don’t tell me the moon is shining. Show me the glint of light on broken glass.”</a:t>
            </a:r>
          </a:p>
          <a:p>
            <a:pPr marL="158750" indent="0">
              <a:buNone/>
            </a:pPr>
            <a:r>
              <a:rPr lang="en-US" sz="3600" dirty="0">
                <a:latin typeface="Google Sans" panose="020B0604020202020204" charset="0"/>
                <a:ea typeface="Google Sans" panose="020B0604020202020204" charset="0"/>
                <a:cs typeface="Google Sans" panose="020B0604020202020204" charset="0"/>
              </a:rPr>
              <a:t>- Anton Checkhov</a:t>
            </a:r>
            <a:endParaRPr lang="en-CA" sz="36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311757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639" y="907430"/>
            <a:ext cx="3657600" cy="281113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92" y="754381"/>
            <a:ext cx="3807770" cy="4175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23"/>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0" name="Google Shape;390;p123"/>
          <p:cNvSpPr txBox="1">
            <a:spLocks noGrp="1"/>
          </p:cNvSpPr>
          <p:nvPr>
            <p:ph type="body" idx="4294967295"/>
          </p:nvPr>
        </p:nvSpPr>
        <p:spPr>
          <a:xfrm>
            <a:off x="645350" y="2438675"/>
            <a:ext cx="7210200" cy="17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900">
                <a:solidFill>
                  <a:schemeClr val="dk1"/>
                </a:solidFill>
                <a:latin typeface="Google Sans"/>
                <a:ea typeface="Google Sans"/>
                <a:cs typeface="Google Sans"/>
                <a:sym typeface="Google Sans"/>
              </a:rPr>
              <a:t>Expectation that one will need to teach can enhance one’s learning and organization of knowledge.</a:t>
            </a:r>
            <a:endParaRPr sz="2900">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
        <p:nvSpPr>
          <p:cNvPr id="391" name="Google Shape;391;p123"/>
          <p:cNvSpPr txBox="1"/>
          <p:nvPr/>
        </p:nvSpPr>
        <p:spPr>
          <a:xfrm>
            <a:off x="645350" y="1044675"/>
            <a:ext cx="7397700" cy="63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900" b="1">
                <a:solidFill>
                  <a:schemeClr val="dk1"/>
                </a:solidFill>
                <a:latin typeface="Google Sans"/>
                <a:ea typeface="Google Sans"/>
                <a:cs typeface="Google Sans"/>
                <a:sym typeface="Google Sans"/>
              </a:rPr>
              <a:t>Memory &amp; Cognition study - 2014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124"/>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7" name="Google Shape;397;p124"/>
          <p:cNvSpPr txBox="1">
            <a:spLocks noGrp="1"/>
          </p:cNvSpPr>
          <p:nvPr>
            <p:ph type="body" idx="4294967295"/>
          </p:nvPr>
        </p:nvSpPr>
        <p:spPr>
          <a:xfrm>
            <a:off x="944300" y="1638750"/>
            <a:ext cx="7211100" cy="18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“Best times to start teaching      something is shortly after learning it”</a:t>
            </a: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395" y="1703784"/>
            <a:ext cx="2021820" cy="2362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056132" y="1700504"/>
            <a:ext cx="4486812" cy="2365310"/>
          </a:xfrm>
        </p:spPr>
      </p:pic>
      <p:sp>
        <p:nvSpPr>
          <p:cNvPr id="5" name="TextBox 4">
            <a:extLst>
              <a:ext uri="{FF2B5EF4-FFF2-40B4-BE49-F238E27FC236}">
                <a16:creationId xmlns:a16="http://schemas.microsoft.com/office/drawing/2014/main" id="{64E185CD-A079-F970-A347-987CE9CE1E06}"/>
              </a:ext>
            </a:extLst>
          </p:cNvPr>
          <p:cNvSpPr txBox="1"/>
          <p:nvPr/>
        </p:nvSpPr>
        <p:spPr>
          <a:xfrm>
            <a:off x="1056132" y="769909"/>
            <a:ext cx="5534239" cy="707886"/>
          </a:xfrm>
          <a:prstGeom prst="rect">
            <a:avLst/>
          </a:prstGeom>
          <a:noFill/>
        </p:spPr>
        <p:txBody>
          <a:bodyPr wrap="square">
            <a:spAutoFit/>
          </a:bodyPr>
          <a:lstStyle/>
          <a:p>
            <a:r>
              <a:rPr lang="en-CA" sz="4000" dirty="0">
                <a:latin typeface="Google Sans" panose="020B0604020202020204" charset="0"/>
                <a:ea typeface="Google Sans" panose="020B0604020202020204" charset="0"/>
                <a:cs typeface="Google Sans" panose="020B0604020202020204" charset="0"/>
              </a:rPr>
              <a:t>Disclaimer</a:t>
            </a:r>
          </a:p>
        </p:txBody>
      </p:sp>
    </p:spTree>
    <p:extLst>
      <p:ext uri="{BB962C8B-B14F-4D97-AF65-F5344CB8AC3E}">
        <p14:creationId xmlns:p14="http://schemas.microsoft.com/office/powerpoint/2010/main" val="3228015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pic>
        <p:nvPicPr>
          <p:cNvPr id="402" name="Google Shape;402;p125"/>
          <p:cNvPicPr preferRelativeResize="0"/>
          <p:nvPr/>
        </p:nvPicPr>
        <p:blipFill>
          <a:blip r:embed="rId3">
            <a:alphaModFix/>
          </a:blip>
          <a:stretch>
            <a:fillRect/>
          </a:stretch>
        </p:blipFill>
        <p:spPr>
          <a:xfrm>
            <a:off x="164400" y="76200"/>
            <a:ext cx="8599575" cy="49910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26"/>
          <p:cNvSpPr txBox="1">
            <a:spLocks noGrp="1"/>
          </p:cNvSpPr>
          <p:nvPr>
            <p:ph type="title" idx="4294967295"/>
          </p:nvPr>
        </p:nvSpPr>
        <p:spPr>
          <a:xfrm>
            <a:off x="637850" y="136675"/>
            <a:ext cx="8506200" cy="69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Cascading Mentorship Model </a:t>
            </a:r>
            <a:endParaRPr b="1"/>
          </a:p>
        </p:txBody>
      </p:sp>
      <p:sp>
        <p:nvSpPr>
          <p:cNvPr id="408" name="Google Shape;408;p126"/>
          <p:cNvSpPr txBox="1">
            <a:spLocks noGrp="1"/>
          </p:cNvSpPr>
          <p:nvPr>
            <p:ph type="body" idx="4294967295"/>
          </p:nvPr>
        </p:nvSpPr>
        <p:spPr>
          <a:xfrm>
            <a:off x="214650" y="975950"/>
            <a:ext cx="8876100" cy="3860400"/>
          </a:xfrm>
          <a:prstGeom prst="rect">
            <a:avLst/>
          </a:prstGeom>
        </p:spPr>
        <p:txBody>
          <a:bodyPr spcFirstLastPara="1" wrap="square" lIns="91425" tIns="91425" rIns="91425" bIns="91425" anchor="t" anchorCtr="0">
            <a:normAutofit/>
          </a:bodyPr>
          <a:lstStyle/>
          <a:p>
            <a:pPr marL="457200" lvl="0" indent="-390525" algn="l" rtl="0">
              <a:spcBef>
                <a:spcPts val="0"/>
              </a:spcBef>
              <a:spcAft>
                <a:spcPts val="0"/>
              </a:spcAft>
              <a:buSzPts val="2550"/>
              <a:buFont typeface="Google Sans"/>
              <a:buChar char="●"/>
            </a:pPr>
            <a:r>
              <a:rPr lang="en" sz="2550">
                <a:latin typeface="Google Sans"/>
                <a:ea typeface="Google Sans"/>
                <a:cs typeface="Google Sans"/>
                <a:sym typeface="Google Sans"/>
              </a:rPr>
              <a:t>Another form of teaching that utilizes the benefits of the protégé effect, while adding new benefits.</a:t>
            </a:r>
            <a:endParaRPr sz="2550">
              <a:latin typeface="Google Sans"/>
              <a:ea typeface="Google Sans"/>
              <a:cs typeface="Google Sans"/>
              <a:sym typeface="Google Sans"/>
            </a:endParaRPr>
          </a:p>
          <a:p>
            <a:pPr marL="914400" lvl="0" indent="0" algn="l" rtl="0">
              <a:spcBef>
                <a:spcPts val="1200"/>
              </a:spcBef>
              <a:spcAft>
                <a:spcPts val="0"/>
              </a:spcAft>
              <a:buNone/>
            </a:pPr>
            <a:endParaRPr sz="2550">
              <a:latin typeface="Google Sans"/>
              <a:ea typeface="Google Sans"/>
              <a:cs typeface="Google Sans"/>
              <a:sym typeface="Google Sans"/>
            </a:endParaRPr>
          </a:p>
          <a:p>
            <a:pPr marL="457200" lvl="0" indent="-390525" algn="l" rtl="0">
              <a:spcBef>
                <a:spcPts val="1200"/>
              </a:spcBef>
              <a:spcAft>
                <a:spcPts val="0"/>
              </a:spcAft>
              <a:buSzPts val="2550"/>
              <a:buFont typeface="Google Sans"/>
              <a:buChar char="●"/>
            </a:pPr>
            <a:r>
              <a:rPr lang="en" sz="2550">
                <a:latin typeface="Google Sans"/>
                <a:ea typeface="Google Sans"/>
                <a:cs typeface="Google Sans"/>
                <a:sym typeface="Google Sans"/>
              </a:rPr>
              <a:t>Each student is providing mentorship to someone less experienced than them, and same goes for that person, and so on and so forth</a:t>
            </a:r>
            <a:endParaRPr sz="325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27"/>
          <p:cNvSpPr txBox="1"/>
          <p:nvPr/>
        </p:nvSpPr>
        <p:spPr>
          <a:xfrm>
            <a:off x="170550" y="169300"/>
            <a:ext cx="8802900" cy="45651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0"/>
              </a:spcAft>
              <a:buNone/>
            </a:pPr>
            <a:endParaRPr sz="3250">
              <a:solidFill>
                <a:schemeClr val="dk2"/>
              </a:solidFill>
              <a:latin typeface="Google Sans Medium"/>
              <a:ea typeface="Google Sans Medium"/>
              <a:cs typeface="Google Sans Medium"/>
              <a:sym typeface="Google Sans Medium"/>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Everyone – even the most junior person – is involved in an active, peer-led exercise that empowers people on every level of experience to understand their own area of practice more deeply. </a:t>
            </a:r>
            <a:endParaRPr sz="2400">
              <a:solidFill>
                <a:schemeClr val="dk2"/>
              </a:solidFill>
              <a:latin typeface="Google Sans"/>
              <a:ea typeface="Google Sans"/>
              <a:cs typeface="Google Sans"/>
              <a:sym typeface="Google Sans"/>
            </a:endParaRPr>
          </a:p>
          <a:p>
            <a:pPr marL="914400" lvl="0" indent="0" algn="l" rtl="0">
              <a:lnSpc>
                <a:spcPct val="115000"/>
              </a:lnSpc>
              <a:spcBef>
                <a:spcPts val="1200"/>
              </a:spcBef>
              <a:spcAft>
                <a:spcPts val="0"/>
              </a:spcAft>
              <a:buNone/>
            </a:pPr>
            <a:endParaRPr sz="2400">
              <a:solidFill>
                <a:schemeClr val="dk2"/>
              </a:solidFill>
              <a:latin typeface="Google Sans"/>
              <a:ea typeface="Google Sans"/>
              <a:cs typeface="Google Sans"/>
              <a:sym typeface="Google Sans"/>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They are also encouraged to practice their coaching skills, while also analyzing the coaching they receive in order to improve their own skills. </a:t>
            </a:r>
            <a:endParaRPr sz="2400">
              <a:latin typeface="Google Sans"/>
              <a:ea typeface="Google Sans"/>
              <a:cs typeface="Google Sans"/>
              <a:sym typeface="Google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pic>
        <p:nvPicPr>
          <p:cNvPr id="418" name="Google Shape;418;p128"/>
          <p:cNvPicPr preferRelativeResize="0"/>
          <p:nvPr/>
        </p:nvPicPr>
        <p:blipFill>
          <a:blip r:embed="rId3">
            <a:alphaModFix/>
          </a:blip>
          <a:stretch>
            <a:fillRect/>
          </a:stretch>
        </p:blipFill>
        <p:spPr>
          <a:xfrm>
            <a:off x="1129425" y="0"/>
            <a:ext cx="7441475" cy="48386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2"/>
        <p:cNvGrpSpPr/>
        <p:nvPr/>
      </p:nvGrpSpPr>
      <p:grpSpPr>
        <a:xfrm>
          <a:off x="0" y="0"/>
          <a:ext cx="0" cy="0"/>
          <a:chOff x="0" y="0"/>
          <a:chExt cx="0" cy="0"/>
        </a:xfrm>
      </p:grpSpPr>
      <p:pic>
        <p:nvPicPr>
          <p:cNvPr id="423" name="Google Shape;423;p129"/>
          <p:cNvPicPr preferRelativeResize="0"/>
          <p:nvPr/>
        </p:nvPicPr>
        <p:blipFill>
          <a:blip r:embed="rId3">
            <a:alphaModFix/>
          </a:blip>
          <a:stretch>
            <a:fillRect/>
          </a:stretch>
        </p:blipFill>
        <p:spPr>
          <a:xfrm>
            <a:off x="2046725" y="65000"/>
            <a:ext cx="4798040" cy="48387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30"/>
          <p:cNvSpPr txBox="1">
            <a:spLocks noGrp="1"/>
          </p:cNvSpPr>
          <p:nvPr>
            <p:ph type="title" idx="4294967295"/>
          </p:nvPr>
        </p:nvSpPr>
        <p:spPr>
          <a:xfrm>
            <a:off x="601875" y="555600"/>
            <a:ext cx="40281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SODOTO </a:t>
            </a:r>
            <a:endParaRPr b="1"/>
          </a:p>
        </p:txBody>
      </p:sp>
      <p:sp>
        <p:nvSpPr>
          <p:cNvPr id="429" name="Google Shape;429;p130"/>
          <p:cNvSpPr txBox="1">
            <a:spLocks noGrp="1"/>
          </p:cNvSpPr>
          <p:nvPr>
            <p:ph type="body" idx="4294967295"/>
          </p:nvPr>
        </p:nvSpPr>
        <p:spPr>
          <a:xfrm>
            <a:off x="98325" y="1227725"/>
            <a:ext cx="8968200" cy="3915900"/>
          </a:xfrm>
          <a:prstGeom prst="rect">
            <a:avLst/>
          </a:prstGeom>
        </p:spPr>
        <p:txBody>
          <a:bodyPr spcFirstLastPara="1" wrap="square" lIns="91425" tIns="91425" rIns="91425" bIns="91425" anchor="t" anchorCtr="0">
            <a:normAutofit fontScale="77500" lnSpcReduction="20000"/>
          </a:bodyPr>
          <a:lstStyle/>
          <a:p>
            <a:pPr marL="457200" lvl="0" indent="0" algn="l" rtl="0">
              <a:spcBef>
                <a:spcPts val="0"/>
              </a:spcBef>
              <a:spcAft>
                <a:spcPts val="0"/>
              </a:spcAft>
              <a:buClr>
                <a:schemeClr val="dk1"/>
              </a:buClr>
              <a:buSzPct val="61111"/>
              <a:buFont typeface="Arial"/>
              <a:buNone/>
            </a:pPr>
            <a:endParaRPr b="1">
              <a:latin typeface="Google Sans"/>
              <a:ea typeface="Google Sans"/>
              <a:cs typeface="Google Sans"/>
              <a:sym typeface="Google Sans"/>
            </a:endParaRPr>
          </a:p>
          <a:p>
            <a:pPr marL="0" lvl="0" indent="45720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See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See a procedure and observe how it’s done</a:t>
            </a:r>
            <a:r>
              <a:rPr lang="en" sz="4250">
                <a:latin typeface="Google Sans Medium"/>
                <a:ea typeface="Google Sans Medium"/>
                <a:cs typeface="Google Sans Medium"/>
                <a:sym typeface="Google Sans Medium"/>
              </a:rPr>
              <a:t>.</a:t>
            </a: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Do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Do the procedure and practice it.</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Teach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Teach someone else how to do the procedure.</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pic>
        <p:nvPicPr>
          <p:cNvPr id="430" name="Google Shape;430;p130"/>
          <p:cNvPicPr preferRelativeResize="0"/>
          <p:nvPr/>
        </p:nvPicPr>
        <p:blipFill rotWithShape="1">
          <a:blip r:embed="rId3">
            <a:alphaModFix/>
          </a:blip>
          <a:srcRect t="139" b="17589"/>
          <a:stretch/>
        </p:blipFill>
        <p:spPr>
          <a:xfrm>
            <a:off x="6878000" y="2478825"/>
            <a:ext cx="2677999" cy="2880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131"/>
          <p:cNvPicPr preferRelativeResize="0"/>
          <p:nvPr/>
        </p:nvPicPr>
        <p:blipFill>
          <a:blip r:embed="rId3">
            <a:alphaModFix/>
          </a:blip>
          <a:stretch>
            <a:fillRect/>
          </a:stretch>
        </p:blipFill>
        <p:spPr>
          <a:xfrm>
            <a:off x="224350" y="1027650"/>
            <a:ext cx="8794150" cy="2926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132"/>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441" name="Google Shape;441;p132"/>
          <p:cNvSpPr txBox="1">
            <a:spLocks noGrp="1"/>
          </p:cNvSpPr>
          <p:nvPr>
            <p:ph type="body" idx="4294967295"/>
          </p:nvPr>
        </p:nvSpPr>
        <p:spPr>
          <a:xfrm>
            <a:off x="579850" y="2171050"/>
            <a:ext cx="7985100" cy="13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“Publishing your work increases your luck”</a:t>
            </a:r>
            <a:br>
              <a:rPr lang="en" sz="2900" b="1">
                <a:solidFill>
                  <a:schemeClr val="dk1"/>
                </a:solidFill>
                <a:latin typeface="Google Sans"/>
                <a:ea typeface="Google Sans"/>
                <a:cs typeface="Google Sans"/>
                <a:sym typeface="Google Sans"/>
              </a:rPr>
            </a:br>
            <a:br>
              <a:rPr lang="en" sz="2900" b="1">
                <a:solidFill>
                  <a:schemeClr val="dk1"/>
                </a:solidFill>
                <a:latin typeface="Google Sans"/>
                <a:ea typeface="Google Sans"/>
                <a:cs typeface="Google Sans"/>
                <a:sym typeface="Google Sans"/>
              </a:rPr>
            </a:b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33"/>
          <p:cNvSpPr txBox="1">
            <a:spLocks noGrp="1"/>
          </p:cNvSpPr>
          <p:nvPr>
            <p:ph type="title" idx="4294967295"/>
          </p:nvPr>
        </p:nvSpPr>
        <p:spPr>
          <a:xfrm>
            <a:off x="387900" y="243875"/>
            <a:ext cx="7623600" cy="755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How can we increase the odds of finding luck?</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447" name="Google Shape;447;p133"/>
          <p:cNvSpPr txBox="1">
            <a:spLocks noGrp="1"/>
          </p:cNvSpPr>
          <p:nvPr>
            <p:ph type="body" idx="4294967295"/>
          </p:nvPr>
        </p:nvSpPr>
        <p:spPr>
          <a:xfrm>
            <a:off x="387900" y="999575"/>
            <a:ext cx="8594700" cy="3813000"/>
          </a:xfrm>
          <a:prstGeom prst="rect">
            <a:avLst/>
          </a:prstGeom>
        </p:spPr>
        <p:txBody>
          <a:bodyPr spcFirstLastPara="1" wrap="square" lIns="91425" tIns="91425" rIns="91425" bIns="91425" anchor="t" anchorCtr="0">
            <a:normAutofit fontScale="47500" lnSpcReduction="20000"/>
          </a:bodyPr>
          <a:lstStyle/>
          <a:p>
            <a:pPr marL="457200" lvl="0" indent="-359806" algn="l" rtl="0">
              <a:spcBef>
                <a:spcPts val="0"/>
              </a:spcBef>
              <a:spcAft>
                <a:spcPts val="0"/>
              </a:spcAft>
              <a:buSzPct val="100000"/>
              <a:buFont typeface="Google Sans"/>
              <a:buChar char="●"/>
            </a:pPr>
            <a:r>
              <a:rPr lang="en" sz="4350">
                <a:latin typeface="Google Sans"/>
                <a:ea typeface="Google Sans"/>
                <a:cs typeface="Google Sans"/>
                <a:sym typeface="Google Sans"/>
              </a:rPr>
              <a:t>Luck is when something unexpected and good happens to you. </a:t>
            </a:r>
            <a:r>
              <a:rPr lang="en" sz="4350" i="1">
                <a:latin typeface="Google Sans"/>
                <a:ea typeface="Google Sans"/>
                <a:cs typeface="Google Sans"/>
                <a:sym typeface="Google Sans"/>
              </a:rPr>
              <a:t>Unexpected and good</a:t>
            </a:r>
            <a:r>
              <a:rPr lang="en" sz="4350">
                <a:latin typeface="Google Sans"/>
                <a:ea typeface="Google Sans"/>
                <a:cs typeface="Google Sans"/>
                <a:sym typeface="Google Sans"/>
              </a:rPr>
              <a:t>. Who doesn’t want to increase the odds of something unexpected and good?</a:t>
            </a:r>
            <a:endParaRPr sz="4350">
              <a:latin typeface="Google Sans"/>
              <a:ea typeface="Google Sans"/>
              <a:cs typeface="Google Sans"/>
              <a:sym typeface="Google Sans"/>
            </a:endParaRPr>
          </a:p>
          <a:p>
            <a:pPr marL="4572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By being a person who works in public. By doing work and being public about it, you build a reputation for yourself. </a:t>
            </a:r>
            <a:endParaRPr sz="4350">
              <a:latin typeface="Google Sans"/>
              <a:ea typeface="Google Sans"/>
              <a:cs typeface="Google Sans"/>
              <a:sym typeface="Google Sans"/>
            </a:endParaRPr>
          </a:p>
          <a:p>
            <a:pPr marL="9144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You build a track record. You build a public body of work that speaks on your behalf better than any resume ever could.</a:t>
            </a:r>
            <a:endParaRPr sz="4350">
              <a:latin typeface="Google Sans"/>
              <a:ea typeface="Google Sans"/>
              <a:cs typeface="Google Sans"/>
              <a:sym typeface="Google Sans"/>
            </a:endParaRPr>
          </a:p>
          <a:p>
            <a:pPr marL="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sp>
        <p:nvSpPr>
          <p:cNvPr id="452" name="Google Shape;452;p134"/>
          <p:cNvSpPr txBox="1"/>
          <p:nvPr/>
        </p:nvSpPr>
        <p:spPr>
          <a:xfrm>
            <a:off x="592525" y="1211775"/>
            <a:ext cx="7959000" cy="20913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None/>
            </a:pPr>
            <a:r>
              <a:rPr lang="en" sz="6000" b="1">
                <a:latin typeface="Google Sans"/>
                <a:ea typeface="Google Sans"/>
                <a:cs typeface="Google Sans"/>
                <a:sym typeface="Google Sans"/>
              </a:rPr>
              <a:t>“Luck Surface Area”</a:t>
            </a:r>
            <a:endParaRPr sz="6000" b="1">
              <a:latin typeface="Google Sans"/>
              <a:ea typeface="Google Sans"/>
              <a:cs typeface="Google Sans"/>
              <a:sym typeface="Google Sans"/>
            </a:endParaRPr>
          </a:p>
        </p:txBody>
      </p:sp>
      <p:sp>
        <p:nvSpPr>
          <p:cNvPr id="453" name="Google Shape;453;p134"/>
          <p:cNvSpPr txBox="1"/>
          <p:nvPr/>
        </p:nvSpPr>
        <p:spPr>
          <a:xfrm>
            <a:off x="2807950" y="3640050"/>
            <a:ext cx="3477000" cy="41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a:latin typeface="Google Sans Text"/>
                <a:ea typeface="Google Sans Text"/>
                <a:cs typeface="Google Sans Text"/>
                <a:sym typeface="Google Sans Text"/>
              </a:rPr>
              <a:t>— </a:t>
            </a:r>
            <a:r>
              <a:rPr lang="en" sz="2400">
                <a:latin typeface="Google Sans Text"/>
                <a:ea typeface="Google Sans Text"/>
                <a:cs typeface="Google Sans Text"/>
                <a:sym typeface="Google Sans Text"/>
              </a:rPr>
              <a:t>Jason Roberts</a:t>
            </a:r>
            <a:endParaRPr sz="2400">
              <a:latin typeface="Google Sans Text"/>
              <a:ea typeface="Google Sans Text"/>
              <a:cs typeface="Google Sans Text"/>
              <a:sym typeface="Google Sans Text"/>
            </a:endParaRPr>
          </a:p>
        </p:txBody>
      </p:sp>
      <p:pic>
        <p:nvPicPr>
          <p:cNvPr id="454" name="Google Shape;454;p134"/>
          <p:cNvPicPr preferRelativeResize="0"/>
          <p:nvPr/>
        </p:nvPicPr>
        <p:blipFill rotWithShape="1">
          <a:blip r:embed="rId3">
            <a:alphaModFix/>
          </a:blip>
          <a:srcRect l="20197" t="31670" r="34527"/>
          <a:stretch/>
        </p:blipFill>
        <p:spPr>
          <a:xfrm>
            <a:off x="7361450" y="3958450"/>
            <a:ext cx="1350400" cy="118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a:blip r:embed="rId3"/>
          <a:srcRect/>
          <a:stretch/>
        </p:blipFill>
        <p:spPr>
          <a:xfrm>
            <a:off x="2568251" y="1475786"/>
            <a:ext cx="3586478" cy="3272329"/>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168659" y="20994"/>
            <a:ext cx="6746604" cy="1084684"/>
          </a:xfrm>
        </p:spPr>
        <p:txBody>
          <a:bodyPr anchor="ctr"/>
          <a:lstStyle/>
          <a:p>
            <a:r>
              <a:rPr lang="en-CA" dirty="0"/>
              <a:t>Not an expert!</a:t>
            </a:r>
            <a:endParaRPr lang="en-US" dirty="0"/>
          </a:p>
        </p:txBody>
      </p:sp>
    </p:spTree>
    <p:extLst>
      <p:ext uri="{BB962C8B-B14F-4D97-AF65-F5344CB8AC3E}">
        <p14:creationId xmlns:p14="http://schemas.microsoft.com/office/powerpoint/2010/main" val="3036433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135"/>
          <p:cNvSpPr txBox="1"/>
          <p:nvPr/>
        </p:nvSpPr>
        <p:spPr>
          <a:xfrm>
            <a:off x="423575" y="1090175"/>
            <a:ext cx="8643000" cy="36384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amount of serendipity that will occur in your life, your Luck Surface Area, is directly proportional to the degree to which you do something you’re passionate about combined with the total number of people to whom this is effectively communicated.“</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460" name="Google Shape;460;p13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4"/>
        <p:cNvGrpSpPr/>
        <p:nvPr/>
      </p:nvGrpSpPr>
      <p:grpSpPr>
        <a:xfrm>
          <a:off x="0" y="0"/>
          <a:ext cx="0" cy="0"/>
          <a:chOff x="0" y="0"/>
          <a:chExt cx="0" cy="0"/>
        </a:xfrm>
      </p:grpSpPr>
      <p:sp>
        <p:nvSpPr>
          <p:cNvPr id="465" name="Google Shape;465;p136"/>
          <p:cNvSpPr txBox="1"/>
          <p:nvPr/>
        </p:nvSpPr>
        <p:spPr>
          <a:xfrm>
            <a:off x="507492" y="1389888"/>
            <a:ext cx="72549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Start Doing, Amplify with Telling!</a:t>
            </a:r>
            <a:endParaRPr sz="3000" b="1">
              <a:solidFill>
                <a:srgbClr val="1A1A1A"/>
              </a:solidFill>
              <a:latin typeface="Google Sans"/>
              <a:ea typeface="Google Sans"/>
              <a:cs typeface="Google Sans"/>
              <a:sym typeface="Google Sans"/>
            </a:endParaRPr>
          </a:p>
        </p:txBody>
      </p:sp>
      <p:sp>
        <p:nvSpPr>
          <p:cNvPr id="466" name="Google Shape;466;p136"/>
          <p:cNvSpPr txBox="1"/>
          <p:nvPr/>
        </p:nvSpPr>
        <p:spPr>
          <a:xfrm>
            <a:off x="507500" y="2678450"/>
            <a:ext cx="81273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r>
              <a:rPr lang="en" sz="2400">
                <a:solidFill>
                  <a:srgbClr val="3C4043"/>
                </a:solidFill>
                <a:latin typeface="Google Sans"/>
                <a:ea typeface="Google Sans"/>
                <a:cs typeface="Google Sans"/>
                <a:sym typeface="Google Sans"/>
              </a:rPr>
              <a:t>The goal is not to become famous, the goal is to increase the chances of luck finding us!</a:t>
            </a:r>
            <a:endParaRPr sz="2400">
              <a:solidFill>
                <a:srgbClr val="80868B"/>
              </a:solidFill>
              <a:latin typeface="Google Sans"/>
              <a:ea typeface="Google Sans"/>
              <a:cs typeface="Google Sans"/>
              <a:sym typeface="Google Sans"/>
            </a:endParaRPr>
          </a:p>
        </p:txBody>
      </p:sp>
      <p:pic>
        <p:nvPicPr>
          <p:cNvPr id="467" name="Google Shape;467;p13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37"/>
          <p:cNvSpPr txBox="1">
            <a:spLocks noGrp="1"/>
          </p:cNvSpPr>
          <p:nvPr>
            <p:ph type="body" idx="4294967295"/>
          </p:nvPr>
        </p:nvSpPr>
        <p:spPr>
          <a:xfrm>
            <a:off x="155475" y="137050"/>
            <a:ext cx="8988600" cy="4735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3000">
                <a:latin typeface="Google Sans SemiBold"/>
                <a:ea typeface="Google Sans SemiBold"/>
                <a:cs typeface="Google Sans SemiBold"/>
                <a:sym typeface="Google Sans SemiBold"/>
              </a:rPr>
              <a:t>Luck = (Passionate) Doing x (Effective) Telling</a:t>
            </a:r>
            <a:endParaRPr sz="3000">
              <a:latin typeface="Google Sans SemiBold"/>
              <a:ea typeface="Google Sans SemiBold"/>
              <a:cs typeface="Google Sans SemiBold"/>
              <a:sym typeface="Google Sans SemiBold"/>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more things you do multiplied by the more people you tell, the larger your Luck Surface Area becomes </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larger your Luck Surface Area, the more likely you are to catch luck as it flows by!</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sz="2400">
              <a:latin typeface="Google Sans Medium"/>
              <a:ea typeface="Google Sans Medium"/>
              <a:cs typeface="Google Sans Medium"/>
              <a:sym typeface="Google Sans Medium"/>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138"/>
          <p:cNvPicPr preferRelativeResize="0"/>
          <p:nvPr/>
        </p:nvPicPr>
        <p:blipFill>
          <a:blip r:embed="rId3">
            <a:alphaModFix/>
          </a:blip>
          <a:stretch>
            <a:fillRect/>
          </a:stretch>
        </p:blipFill>
        <p:spPr>
          <a:xfrm>
            <a:off x="2358475" y="0"/>
            <a:ext cx="4838701" cy="48387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139"/>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6"/>
        <p:cNvGrpSpPr/>
        <p:nvPr/>
      </p:nvGrpSpPr>
      <p:grpSpPr>
        <a:xfrm>
          <a:off x="0" y="0"/>
          <a:ext cx="0" cy="0"/>
          <a:chOff x="0" y="0"/>
          <a:chExt cx="0" cy="0"/>
        </a:xfrm>
      </p:grpSpPr>
      <p:sp>
        <p:nvSpPr>
          <p:cNvPr id="487" name="Google Shape;487;p140"/>
          <p:cNvSpPr txBox="1"/>
          <p:nvPr/>
        </p:nvSpPr>
        <p:spPr>
          <a:xfrm>
            <a:off x="556350" y="1706900"/>
            <a:ext cx="8282400" cy="2925900"/>
          </a:xfrm>
          <a:prstGeom prst="rect">
            <a:avLst/>
          </a:prstGeom>
          <a:noFill/>
          <a:ln>
            <a:noFill/>
          </a:ln>
        </p:spPr>
        <p:txBody>
          <a:bodyPr spcFirstLastPara="1" wrap="square" lIns="0" tIns="0" rIns="0" bIns="0" anchor="t" anchorCtr="0">
            <a:noAutofit/>
          </a:bodyPr>
          <a:lstStyle/>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actually are doing things, you’ve just trained yourself to think that anything you do isn’t worth sharing.</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2400">
              <a:solidFill>
                <a:srgbClr val="3C4043"/>
              </a:solidFill>
              <a:latin typeface="Google Sans"/>
              <a:ea typeface="Google Sans"/>
              <a:cs typeface="Google Sans"/>
              <a:sym typeface="Google Sans"/>
            </a:endParaRPr>
          </a:p>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want to be doing things, but you can’t bring yourself to get started.</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1800">
              <a:solidFill>
                <a:srgbClr val="3C4043"/>
              </a:solidFill>
              <a:latin typeface="Google Sans"/>
              <a:ea typeface="Google Sans"/>
              <a:cs typeface="Google Sans"/>
              <a:sym typeface="Google Sans"/>
            </a:endParaRPr>
          </a:p>
        </p:txBody>
      </p:sp>
      <p:pic>
        <p:nvPicPr>
          <p:cNvPr id="488" name="Google Shape;488;p14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489" name="Google Shape;489;p140"/>
          <p:cNvSpPr txBox="1"/>
          <p:nvPr/>
        </p:nvSpPr>
        <p:spPr>
          <a:xfrm>
            <a:off x="685800" y="566075"/>
            <a:ext cx="76134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Which one are you?</a:t>
            </a:r>
            <a:endParaRPr sz="3000" b="1">
              <a:solidFill>
                <a:srgbClr val="1A1A1A"/>
              </a:solidFill>
              <a:latin typeface="Google Sans"/>
              <a:ea typeface="Google Sans"/>
              <a:cs typeface="Google Sans"/>
              <a:sym typeface="Google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41"/>
          <p:cNvSpPr txBox="1">
            <a:spLocks noGrp="1"/>
          </p:cNvSpPr>
          <p:nvPr>
            <p:ph type="body" idx="4294967295"/>
          </p:nvPr>
        </p:nvSpPr>
        <p:spPr>
          <a:xfrm>
            <a:off x="387900" y="688200"/>
            <a:ext cx="8295000" cy="3860700"/>
          </a:xfrm>
          <a:prstGeom prst="rect">
            <a:avLst/>
          </a:prstGeom>
        </p:spPr>
        <p:txBody>
          <a:bodyPr spcFirstLastPara="1" wrap="square" lIns="91425" tIns="91425" rIns="91425" bIns="91425" anchor="t" anchorCtr="0">
            <a:normAutofit fontScale="85000" lnSpcReduction="20000"/>
          </a:bodyPr>
          <a:lstStyle/>
          <a:p>
            <a:pPr marL="457200" lvl="0" indent="-366395" algn="l" rtl="0">
              <a:spcBef>
                <a:spcPts val="0"/>
              </a:spcBef>
              <a:spcAft>
                <a:spcPts val="0"/>
              </a:spcAft>
              <a:buSzPct val="100000"/>
              <a:buFont typeface="Google Sans"/>
              <a:buChar char="●"/>
            </a:pPr>
            <a:r>
              <a:rPr lang="en" sz="2800">
                <a:latin typeface="Google Sans"/>
                <a:ea typeface="Google Sans"/>
                <a:cs typeface="Google Sans"/>
                <a:sym typeface="Google Sans"/>
              </a:rPr>
              <a:t>When people become aware of your expertise, some percentage of them will take action to capture that value, but quite often it will be in a way you would never have predicted.”</a:t>
            </a:r>
            <a:endParaRPr sz="2800">
              <a:latin typeface="Google Sans"/>
              <a:ea typeface="Google Sans"/>
              <a:cs typeface="Google Sans"/>
              <a:sym typeface="Google Sans"/>
            </a:endParaRPr>
          </a:p>
          <a:p>
            <a:pPr marL="457200" lvl="0" indent="0" algn="l" rtl="0">
              <a:spcBef>
                <a:spcPts val="1200"/>
              </a:spcBef>
              <a:spcAft>
                <a:spcPts val="0"/>
              </a:spcAft>
              <a:buNone/>
            </a:pPr>
            <a:endParaRPr sz="2800">
              <a:latin typeface="Google Sans"/>
              <a:ea typeface="Google Sans"/>
              <a:cs typeface="Google Sans"/>
              <a:sym typeface="Google Sans"/>
            </a:endParaRPr>
          </a:p>
          <a:p>
            <a:pPr marL="457200" lvl="0" indent="-366395" algn="l" rtl="0">
              <a:spcBef>
                <a:spcPts val="1200"/>
              </a:spcBef>
              <a:spcAft>
                <a:spcPts val="0"/>
              </a:spcAft>
              <a:buSzPct val="100000"/>
              <a:buFont typeface="Google Sans"/>
              <a:buChar char="●"/>
            </a:pPr>
            <a:r>
              <a:rPr lang="en" sz="2800">
                <a:latin typeface="Google Sans"/>
                <a:ea typeface="Google Sans"/>
                <a:cs typeface="Google Sans"/>
                <a:sym typeface="Google Sans"/>
              </a:rPr>
              <a:t>The infectious nature of passion, and that taking action and sharing your passion will tend to attract others towards it, again amplified by the number of people who know about it. </a:t>
            </a:r>
            <a:endParaRPr>
              <a:latin typeface="Google Sans Medium"/>
              <a:ea typeface="Google Sans Medium"/>
              <a:cs typeface="Google Sans Medium"/>
              <a:sym typeface="Google Sans Medium"/>
            </a:endParaRPr>
          </a:p>
          <a:p>
            <a:pPr marL="457200" lvl="0" indent="0" algn="l" rtl="0">
              <a:spcBef>
                <a:spcPts val="1200"/>
              </a:spcBef>
              <a:spcAft>
                <a:spcPts val="0"/>
              </a:spcAft>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142"/>
          <p:cNvPicPr preferRelativeResize="0"/>
          <p:nvPr/>
        </p:nvPicPr>
        <p:blipFill>
          <a:blip r:embed="rId3">
            <a:alphaModFix/>
          </a:blip>
          <a:stretch>
            <a:fillRect/>
          </a:stretch>
        </p:blipFill>
        <p:spPr>
          <a:xfrm>
            <a:off x="1375300" y="0"/>
            <a:ext cx="6627084" cy="4838700"/>
          </a:xfrm>
          <a:prstGeom prst="rect">
            <a:avLst/>
          </a:prstGeom>
          <a:noFill/>
          <a:ln>
            <a:noFill/>
          </a:ln>
        </p:spPr>
      </p:pic>
      <p:sp>
        <p:nvSpPr>
          <p:cNvPr id="500" name="Google Shape;500;p142"/>
          <p:cNvSpPr txBox="1"/>
          <p:nvPr/>
        </p:nvSpPr>
        <p:spPr>
          <a:xfrm>
            <a:off x="6144000" y="4758600"/>
            <a:ext cx="2874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400"/>
              </a:spcBef>
              <a:spcAft>
                <a:spcPts val="0"/>
              </a:spcAft>
              <a:buNone/>
            </a:pPr>
            <a:r>
              <a:rPr lang="en" sz="1300">
                <a:solidFill>
                  <a:srgbClr val="484848"/>
                </a:solidFill>
                <a:latin typeface="Google Sans"/>
                <a:ea typeface="Google Sans"/>
                <a:cs typeface="Google Sans"/>
                <a:sym typeface="Google Sans"/>
              </a:rPr>
              <a:t>Copyright © 2010 Jason C. Roberts</a:t>
            </a:r>
            <a:endParaRPr sz="1300">
              <a:solidFill>
                <a:srgbClr val="484848"/>
              </a:solidFill>
              <a:latin typeface="Google Sans"/>
              <a:ea typeface="Google Sans"/>
              <a:cs typeface="Google Sans"/>
              <a:sym typeface="Google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143"/>
          <p:cNvPicPr preferRelativeResize="0"/>
          <p:nvPr/>
        </p:nvPicPr>
        <p:blipFill>
          <a:blip r:embed="rId3">
            <a:alphaModFix/>
          </a:blip>
          <a:stretch>
            <a:fillRect/>
          </a:stretch>
        </p:blipFill>
        <p:spPr>
          <a:xfrm>
            <a:off x="2352350" y="304800"/>
            <a:ext cx="5074674" cy="4838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44"/>
          <p:cNvSpPr txBox="1"/>
          <p:nvPr/>
        </p:nvSpPr>
        <p:spPr>
          <a:xfrm>
            <a:off x="446000" y="712175"/>
            <a:ext cx="8380800" cy="3889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b="1">
              <a:solidFill>
                <a:schemeClr val="dk1"/>
              </a:solidFill>
            </a:endParaRPr>
          </a:p>
          <a:p>
            <a:pPr marL="0" lvl="0" indent="0" algn="just" rtl="0">
              <a:lnSpc>
                <a:spcPct val="90000"/>
              </a:lnSpc>
              <a:spcBef>
                <a:spcPts val="1000"/>
              </a:spcBef>
              <a:spcAft>
                <a:spcPts val="0"/>
              </a:spcAft>
              <a:buNone/>
            </a:pPr>
            <a:r>
              <a:rPr lang="en" sz="2800">
                <a:solidFill>
                  <a:schemeClr val="dk1"/>
                </a:solidFill>
                <a:latin typeface="Google Sans SemiBold"/>
                <a:ea typeface="Google Sans SemiBold"/>
                <a:cs typeface="Google Sans SemiBold"/>
                <a:sym typeface="Google Sans SemiBold"/>
              </a:rPr>
              <a:t>“The law of averages : The relative frequency of an event should correspond to its probability. For example, if the probability of heads in a fair coin toss is 50%, then according to the law of averages, the proportion of heads in a series of tosses should be close to 50%”</a:t>
            </a:r>
            <a:endParaRPr sz="2800">
              <a:solidFill>
                <a:schemeClr val="dk1"/>
              </a:solidFill>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endParaRPr sz="28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14"/>
          <p:cNvSpPr txBox="1"/>
          <p:nvPr/>
        </p:nvSpPr>
        <p:spPr>
          <a:xfrm>
            <a:off x="2515875" y="2176825"/>
            <a:ext cx="4671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chemeClr val="dk1"/>
                </a:solidFill>
                <a:latin typeface="Google Sans"/>
                <a:ea typeface="Google Sans"/>
                <a:cs typeface="Google Sans"/>
                <a:sym typeface="Google Sans"/>
              </a:rPr>
              <a:t>Glossophobia</a:t>
            </a:r>
            <a:endParaRPr sz="3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514"/>
        <p:cNvGrpSpPr/>
        <p:nvPr/>
      </p:nvGrpSpPr>
      <p:grpSpPr>
        <a:xfrm>
          <a:off x="0" y="0"/>
          <a:ext cx="0" cy="0"/>
          <a:chOff x="0" y="0"/>
          <a:chExt cx="0" cy="0"/>
        </a:xfrm>
      </p:grpSpPr>
      <p:sp>
        <p:nvSpPr>
          <p:cNvPr id="515" name="Google Shape;515;p145"/>
          <p:cNvSpPr txBox="1"/>
          <p:nvPr/>
        </p:nvSpPr>
        <p:spPr>
          <a:xfrm>
            <a:off x="122300" y="1227725"/>
            <a:ext cx="8908200" cy="3391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Tina Seelig, Stanford professor and the creator of Framestorming, has been studying entrepreneurs and luck for some time</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Her reframing of how to view luck aligns well with this model</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p:txBody>
      </p:sp>
      <p:pic>
        <p:nvPicPr>
          <p:cNvPr id="516" name="Google Shape;516;p14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sp>
        <p:nvSpPr>
          <p:cNvPr id="521" name="Google Shape;521;p146"/>
          <p:cNvSpPr txBox="1"/>
          <p:nvPr/>
        </p:nvSpPr>
        <p:spPr>
          <a:xfrm>
            <a:off x="350100" y="1090175"/>
            <a:ext cx="8560500" cy="30258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2800">
                <a:solidFill>
                  <a:srgbClr val="1A1A1A"/>
                </a:solidFill>
                <a:latin typeface="Google Sans SemiBold"/>
                <a:ea typeface="Google Sans SemiBold"/>
                <a:cs typeface="Google Sans SemiBold"/>
                <a:sym typeface="Google Sans SemiBold"/>
              </a:rPr>
              <a:t>“Luck is rarely a lightning strike, isolated and dramatic. It’s much more like the wind, blowing constantly. Sometimes it’s calm, and sometimes it blows in gusts. And sometimes it comes from directions that you didn’t even imagine.“</a:t>
            </a:r>
            <a:endParaRPr sz="28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522" name="Google Shape;522;p14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523" name="Google Shape;523;p146"/>
          <p:cNvSpPr txBox="1"/>
          <p:nvPr/>
        </p:nvSpPr>
        <p:spPr>
          <a:xfrm>
            <a:off x="267975" y="4029900"/>
            <a:ext cx="88254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800">
                <a:solidFill>
                  <a:schemeClr val="dk1"/>
                </a:solidFill>
                <a:latin typeface="Google Sans"/>
                <a:ea typeface="Google Sans"/>
                <a:cs typeface="Google Sans"/>
                <a:sym typeface="Google Sans"/>
              </a:rPr>
              <a:t>Tina Seelig - Stanford professor and the creator of Framestorming</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47"/>
          <p:cNvSpPr txBox="1"/>
          <p:nvPr/>
        </p:nvSpPr>
        <p:spPr>
          <a:xfrm>
            <a:off x="0" y="1239725"/>
            <a:ext cx="9066600" cy="321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a:solidFill>
                <a:srgbClr val="1F2328"/>
              </a:solidFill>
              <a:highlight>
                <a:srgbClr val="FFFFFF"/>
              </a:highlight>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Blogging, podcasting, commenting in online discussions, and following up with every customer and user, you increase the likelihood of having a serendipitous moment. </a:t>
            </a: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It’s a fun concept to consider – but perhaps less of a scientific occurrence than the Law of Averages.</a:t>
            </a:r>
            <a:endParaRPr sz="2400">
              <a:solidFill>
                <a:schemeClr val="dk1"/>
              </a:solidFill>
              <a:latin typeface="Google Sans"/>
              <a:ea typeface="Google Sans"/>
              <a:cs typeface="Google Sans"/>
              <a:sym typeface="Google Sans"/>
            </a:endParaRPr>
          </a:p>
        </p:txBody>
      </p:sp>
      <p:sp>
        <p:nvSpPr>
          <p:cNvPr id="529" name="Google Shape;529;p147"/>
          <p:cNvSpPr txBox="1"/>
          <p:nvPr/>
        </p:nvSpPr>
        <p:spPr>
          <a:xfrm>
            <a:off x="42000" y="299750"/>
            <a:ext cx="9144000" cy="1046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800">
                <a:solidFill>
                  <a:srgbClr val="1F2328"/>
                </a:solidFill>
                <a:highlight>
                  <a:schemeClr val="lt1"/>
                </a:highlight>
                <a:latin typeface="Google Sans SemiBold"/>
                <a:ea typeface="Google Sans SemiBold"/>
                <a:cs typeface="Google Sans SemiBold"/>
                <a:sym typeface="Google Sans SemiBold"/>
              </a:rPr>
              <a:t>Whatever you’re excited about, be excited about it publicly.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48"/>
          <p:cNvSpPr txBox="1"/>
          <p:nvPr/>
        </p:nvSpPr>
        <p:spPr>
          <a:xfrm>
            <a:off x="467550" y="1323650"/>
            <a:ext cx="8047500" cy="277050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1000"/>
              </a:spcBef>
              <a:spcAft>
                <a:spcPts val="0"/>
              </a:spcAft>
              <a:buNone/>
            </a:pPr>
            <a:r>
              <a:rPr lang="en" sz="2800">
                <a:solidFill>
                  <a:srgbClr val="333738"/>
                </a:solidFill>
                <a:highlight>
                  <a:srgbClr val="FFFFFF"/>
                </a:highlight>
                <a:latin typeface="Google Sans SemiBold"/>
                <a:ea typeface="Google Sans SemiBold"/>
                <a:cs typeface="Google Sans SemiBold"/>
                <a:sym typeface="Google Sans SemiBold"/>
              </a:rPr>
              <a:t>“Engage with people from a place of care and generosity rather than focusing on selling or personal gain. Connecting with the right platforms and communities who might be interested in what you’re doing and are passionate about.” </a:t>
            </a:r>
            <a:endParaRPr sz="2800">
              <a:solidFill>
                <a:srgbClr val="333738"/>
              </a:solidFill>
              <a:highlight>
                <a:srgbClr val="FFFFFF"/>
              </a:highlight>
              <a:latin typeface="Google Sans SemiBold"/>
              <a:ea typeface="Google Sans SemiBold"/>
              <a:cs typeface="Google Sans SemiBold"/>
              <a:sym typeface="Google Sans SemiBold"/>
            </a:endParaRPr>
          </a:p>
        </p:txBody>
      </p:sp>
      <p:pic>
        <p:nvPicPr>
          <p:cNvPr id="535" name="Google Shape;535;p148"/>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9"/>
          <p:cNvSpPr txBox="1"/>
          <p:nvPr/>
        </p:nvSpPr>
        <p:spPr>
          <a:xfrm>
            <a:off x="50350" y="1275700"/>
            <a:ext cx="9028200" cy="2811600"/>
          </a:xfrm>
          <a:prstGeom prst="rect">
            <a:avLst/>
          </a:prstGeom>
          <a:noFill/>
          <a:ln>
            <a:noFill/>
          </a:ln>
        </p:spPr>
        <p:txBody>
          <a:bodyPr spcFirstLastPara="1" wrap="square" lIns="91425" tIns="91425" rIns="91425" bIns="91425" anchor="t" anchorCtr="0">
            <a:spAutoFit/>
          </a:bodyPr>
          <a:lstStyle/>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Over time, it’s generally more impactful to make small, consistent progress towards an identity-based goal (like being someone who runs regularly) than inconsistently focusing on one huge goal (like running a marathon)  - </a:t>
            </a:r>
            <a:r>
              <a:rPr lang="en" sz="2200" u="sng">
                <a:solidFill>
                  <a:schemeClr val="accent5"/>
                </a:solidFill>
                <a:highlight>
                  <a:schemeClr val="lt1"/>
                </a:highlight>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Atomic Habits</a:t>
            </a:r>
            <a:r>
              <a:rPr lang="en" sz="2200">
                <a:solidFill>
                  <a:srgbClr val="1F2328"/>
                </a:solidFill>
                <a:highlight>
                  <a:schemeClr val="lt1"/>
                </a:highlight>
                <a:latin typeface="Google Sans"/>
                <a:ea typeface="Google Sans"/>
                <a:cs typeface="Google Sans"/>
                <a:sym typeface="Google Sans"/>
              </a:rPr>
              <a:t> by James Clear states, </a:t>
            </a:r>
            <a:endParaRPr sz="2200">
              <a:solidFill>
                <a:srgbClr val="1F2328"/>
              </a:solidFill>
              <a:highlight>
                <a:srgbClr val="FFFFFF"/>
              </a:highlight>
              <a:latin typeface="Google Sans"/>
              <a:ea typeface="Google Sans"/>
              <a:cs typeface="Google Sans"/>
              <a:sym typeface="Google Sans"/>
            </a:endParaRPr>
          </a:p>
          <a:p>
            <a:pPr marL="457200" lvl="0" indent="0" algn="l" rtl="0">
              <a:lnSpc>
                <a:spcPct val="90000"/>
              </a:lnSpc>
              <a:spcBef>
                <a:spcPts val="1000"/>
              </a:spcBef>
              <a:spcAft>
                <a:spcPts val="0"/>
              </a:spcAft>
              <a:buNone/>
            </a:pPr>
            <a:endParaRPr sz="2200">
              <a:solidFill>
                <a:schemeClr val="dk1"/>
              </a:solidFill>
              <a:latin typeface="Google Sans"/>
              <a:ea typeface="Google Sans"/>
              <a:cs typeface="Google Sans"/>
              <a:sym typeface="Google Sans"/>
            </a:endParaRPr>
          </a:p>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Teaching reveals gaps in our knowledge. When we're aware of those gaps, we become more humble, and we ask more question </a:t>
            </a:r>
            <a:endParaRPr sz="2200">
              <a:solidFill>
                <a:srgbClr val="1F2328"/>
              </a:solidFill>
              <a:highlight>
                <a:srgbClr val="FFFFFF"/>
              </a:highlight>
              <a:latin typeface="Google Sans"/>
              <a:ea typeface="Google Sans"/>
              <a:cs typeface="Google Sans"/>
              <a:sym typeface="Google Sans"/>
            </a:endParaRPr>
          </a:p>
        </p:txBody>
      </p:sp>
      <p:sp>
        <p:nvSpPr>
          <p:cNvPr id="541" name="Google Shape;541;p149"/>
          <p:cNvSpPr txBox="1"/>
          <p:nvPr/>
        </p:nvSpPr>
        <p:spPr>
          <a:xfrm>
            <a:off x="505950" y="371675"/>
            <a:ext cx="8476200" cy="64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3000">
                <a:solidFill>
                  <a:srgbClr val="1F2328"/>
                </a:solidFill>
                <a:highlight>
                  <a:schemeClr val="lt1"/>
                </a:highlight>
                <a:latin typeface="Google Sans SemiBold"/>
                <a:ea typeface="Google Sans SemiBold"/>
                <a:cs typeface="Google Sans SemiBold"/>
                <a:sym typeface="Google Sans SemiBold"/>
              </a:rPr>
              <a:t>Share Your Learnings at a Sustainable Pace</a:t>
            </a:r>
            <a:endParaRPr sz="3000">
              <a:solidFill>
                <a:srgbClr val="1F2328"/>
              </a:solidFill>
              <a:highlight>
                <a:schemeClr val="lt1"/>
              </a:highlight>
              <a:latin typeface="Google Sans SemiBold"/>
              <a:ea typeface="Google Sans SemiBold"/>
              <a:cs typeface="Google Sans SemiBold"/>
              <a:sym typeface="Google Sans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p150"/>
          <p:cNvSpPr txBox="1"/>
          <p:nvPr/>
        </p:nvSpPr>
        <p:spPr>
          <a:xfrm>
            <a:off x="507500" y="1210325"/>
            <a:ext cx="72867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Learn the importance of being discoverable by showcasing your work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47" name="Google Shape;547;p150"/>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Show your work by Austin Kleon </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48" name="Google Shape;548;p15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2"/>
        <p:cNvGrpSpPr/>
        <p:nvPr/>
      </p:nvGrpSpPr>
      <p:grpSpPr>
        <a:xfrm>
          <a:off x="0" y="0"/>
          <a:ext cx="0" cy="0"/>
          <a:chOff x="0" y="0"/>
          <a:chExt cx="0" cy="0"/>
        </a:xfrm>
      </p:grpSpPr>
      <p:sp>
        <p:nvSpPr>
          <p:cNvPr id="553" name="Google Shape;553;p151"/>
          <p:cNvSpPr txBox="1"/>
          <p:nvPr/>
        </p:nvSpPr>
        <p:spPr>
          <a:xfrm>
            <a:off x="507500" y="1210325"/>
            <a:ext cx="84030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person who says he knows what he thinks but cannot express it usually does not know what he thinks.”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54" name="Google Shape;554;p151"/>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Mortimer Adler</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55" name="Google Shape;555;p151"/>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152"/>
          <p:cNvSpPr txBox="1"/>
          <p:nvPr/>
        </p:nvSpPr>
        <p:spPr>
          <a:xfrm>
            <a:off x="507525" y="196625"/>
            <a:ext cx="8139300" cy="1007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endParaRPr sz="36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endParaRPr sz="6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r>
              <a:rPr lang="en" sz="3600" b="1">
                <a:solidFill>
                  <a:srgbClr val="1A1A1A"/>
                </a:solidFill>
                <a:latin typeface="Google Sans"/>
                <a:ea typeface="Google Sans"/>
                <a:cs typeface="Google Sans"/>
                <a:sym typeface="Google Sans"/>
              </a:rPr>
              <a:t>Process, Care, and Craft</a:t>
            </a:r>
            <a:endParaRPr sz="6000" b="1">
              <a:solidFill>
                <a:srgbClr val="1A1A1A"/>
              </a:solidFill>
              <a:latin typeface="Google Sans"/>
              <a:ea typeface="Google Sans"/>
              <a:cs typeface="Google Sans"/>
              <a:sym typeface="Google Sans"/>
            </a:endParaRPr>
          </a:p>
        </p:txBody>
      </p:sp>
      <p:sp>
        <p:nvSpPr>
          <p:cNvPr id="561" name="Google Shape;561;p152"/>
          <p:cNvSpPr txBox="1"/>
          <p:nvPr/>
        </p:nvSpPr>
        <p:spPr>
          <a:xfrm>
            <a:off x="507488" y="2648911"/>
            <a:ext cx="2919000" cy="12678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endParaRPr>
              <a:solidFill>
                <a:srgbClr val="80868B"/>
              </a:solidFill>
              <a:latin typeface="Google Sans Text"/>
              <a:ea typeface="Google Sans Text"/>
              <a:cs typeface="Google Sans Text"/>
              <a:sym typeface="Google Sans Text"/>
            </a:endParaRPr>
          </a:p>
        </p:txBody>
      </p:sp>
      <p:sp>
        <p:nvSpPr>
          <p:cNvPr id="562" name="Google Shape;562;p152"/>
          <p:cNvSpPr txBox="1"/>
          <p:nvPr/>
        </p:nvSpPr>
        <p:spPr>
          <a:xfrm>
            <a:off x="507525" y="1371600"/>
            <a:ext cx="7863600" cy="33285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Digital gardening :  embrace the idea that the process of documenting is more important than the final presentation</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Share seeds of thoughts to be cultivated in public</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1600" b="1">
              <a:solidFill>
                <a:srgbClr val="181818"/>
              </a:solidFill>
              <a:latin typeface="Google Sans"/>
              <a:ea typeface="Google Sans"/>
              <a:cs typeface="Google Sans"/>
              <a:sym typeface="Google Sans"/>
            </a:endParaRPr>
          </a:p>
          <a:p>
            <a:pPr marL="0" lvl="0" indent="0" algn="l" rtl="0">
              <a:spcBef>
                <a:spcPts val="2200"/>
              </a:spcBef>
              <a:spcAft>
                <a:spcPts val="0"/>
              </a:spcAft>
              <a:buNone/>
            </a:pPr>
            <a:endParaRPr sz="1600" b="1">
              <a:solidFill>
                <a:srgbClr val="181818"/>
              </a:solidFill>
              <a:latin typeface="Google Sans"/>
              <a:ea typeface="Google Sans"/>
              <a:cs typeface="Google Sans"/>
              <a:sym typeface="Google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153"/>
          <p:cNvPicPr preferRelativeResize="0"/>
          <p:nvPr/>
        </p:nvPicPr>
        <p:blipFill>
          <a:blip r:embed="rId3">
            <a:alphaModFix/>
          </a:blip>
          <a:stretch>
            <a:fillRect/>
          </a:stretch>
        </p:blipFill>
        <p:spPr>
          <a:xfrm>
            <a:off x="2394425" y="0"/>
            <a:ext cx="4032252" cy="483870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54"/>
          <p:cNvSpPr txBox="1"/>
          <p:nvPr/>
        </p:nvSpPr>
        <p:spPr>
          <a:xfrm>
            <a:off x="458000" y="0"/>
            <a:ext cx="8788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a:solidFill>
                  <a:schemeClr val="dk1"/>
                </a:solidFill>
                <a:latin typeface="Google Sans SemiBold"/>
                <a:ea typeface="Google Sans SemiBold"/>
                <a:cs typeface="Google Sans SemiBold"/>
                <a:sym typeface="Google Sans SemiBold"/>
              </a:rPr>
              <a:t>What’s your superpower?</a:t>
            </a:r>
            <a:endParaRPr>
              <a:latin typeface="Google Sans SemiBold"/>
              <a:ea typeface="Google Sans SemiBold"/>
              <a:cs typeface="Google Sans SemiBold"/>
              <a:sym typeface="Google Sans SemiBold"/>
            </a:endParaRPr>
          </a:p>
        </p:txBody>
      </p:sp>
      <p:pic>
        <p:nvPicPr>
          <p:cNvPr id="573" name="Google Shape;573;p154"/>
          <p:cNvPicPr preferRelativeResize="0"/>
          <p:nvPr/>
        </p:nvPicPr>
        <p:blipFill>
          <a:blip r:embed="rId3">
            <a:alphaModFix/>
          </a:blip>
          <a:stretch>
            <a:fillRect/>
          </a:stretch>
        </p:blipFill>
        <p:spPr>
          <a:xfrm>
            <a:off x="2067225" y="962875"/>
            <a:ext cx="5569748" cy="397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15"/>
          <p:cNvPicPr preferRelativeResize="0"/>
          <p:nvPr/>
        </p:nvPicPr>
        <p:blipFill>
          <a:blip r:embed="rId3">
            <a:alphaModFix/>
          </a:blip>
          <a:stretch>
            <a:fillRect/>
          </a:stretch>
        </p:blipFill>
        <p:spPr>
          <a:xfrm>
            <a:off x="84975" y="26113"/>
            <a:ext cx="8258276" cy="509127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55"/>
          <p:cNvSpPr txBox="1"/>
          <p:nvPr/>
        </p:nvSpPr>
        <p:spPr>
          <a:xfrm>
            <a:off x="0" y="796100"/>
            <a:ext cx="9042600" cy="537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200"/>
              <a:t>Jason Roberts : </a:t>
            </a:r>
            <a:r>
              <a:rPr lang="en" sz="1200" u="sng">
                <a:solidFill>
                  <a:schemeClr val="hlink"/>
                </a:solidFill>
                <a:hlinkClick r:id="rId3"/>
              </a:rPr>
              <a:t>https://twitter.com/exojason</a:t>
            </a:r>
            <a:r>
              <a:rPr lang="en" sz="1200"/>
              <a:t> - Coder, entrepreneur, and podcaster - Luck Surface Area</a:t>
            </a:r>
            <a:endParaRPr sz="1200"/>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hlinkClick r:id="rId4"/>
              </a:rPr>
              <a:t>https://github.com/readme/guides/public-documentation</a:t>
            </a:r>
            <a:r>
              <a:rPr lang="en" sz="1200"/>
              <a:t> : Monica Powell // Senior Software Engineer, Newsela</a:t>
            </a:r>
            <a:endParaRPr sz="1200"/>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5"/>
              </a:rPr>
              <a:t>https://www.swyx.io/create-luck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6"/>
              </a:rPr>
              <a:t>https://github.com/readme/guides/publishing-your-work</a:t>
            </a:r>
            <a:r>
              <a:rPr lang="en" sz="1200">
                <a:solidFill>
                  <a:schemeClr val="hlink"/>
                </a:solidFill>
                <a:latin typeface="Google Sans"/>
                <a:ea typeface="Google Sans"/>
                <a:cs typeface="Google Sans"/>
                <a:sym typeface="Google Sans"/>
              </a:rPr>
              <a:t> : </a:t>
            </a:r>
            <a:r>
              <a:rPr lang="en" sz="1200">
                <a:solidFill>
                  <a:schemeClr val="dk1"/>
                </a:solidFill>
                <a:latin typeface="Google Sans"/>
                <a:ea typeface="Google Sans"/>
                <a:cs typeface="Google Sans"/>
                <a:sym typeface="Google Sans"/>
              </a:rPr>
              <a:t>Aaron Francis // Marketing Engineer, Tuple</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7"/>
              </a:rPr>
              <a:t>https://modelthinkers.com/mental-model/surface-area-of-luck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8"/>
              </a:rPr>
              <a:t>https://www.skmurphy.com/blog/2019/04/03/increase-your-luck-surface-area-to-get-more-customers/</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9"/>
              </a:rPr>
              <a:t>https://www.linkedin.com/pulse/prot%C3%A9g%C3%A9-effect-why-teaching-someone-else-best-way-learn-simmons/</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10"/>
              </a:rPr>
              <a:t>https://www.growthengineering.co.uk/protege-effect/</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1"/>
              </a:rPr>
              <a:t>https://www.codusoperandi.com/posts/increasing-your-luck-surface-area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2"/>
              </a:rPr>
              <a:t>https://www.contagiousenthusiasm.com.au/recharge-social-battery/</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3"/>
              </a:rPr>
              <a:t>https://www.brenel.io/blog/luck-surface-area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4"/>
              </a:rPr>
              <a:t>https://sammatla.com/luck-surface-area/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1200">
              <a:solidFill>
                <a:schemeClr val="dk1"/>
              </a:solidFill>
              <a:latin typeface="Google Sans"/>
              <a:ea typeface="Google Sans"/>
              <a:cs typeface="Google Sans"/>
              <a:sym typeface="Google Sans"/>
            </a:endParaRPr>
          </a:p>
        </p:txBody>
      </p:sp>
      <p:sp>
        <p:nvSpPr>
          <p:cNvPr id="579" name="Google Shape;579;p155"/>
          <p:cNvSpPr txBox="1"/>
          <p:nvPr/>
        </p:nvSpPr>
        <p:spPr>
          <a:xfrm>
            <a:off x="0" y="0"/>
            <a:ext cx="6500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b="1">
                <a:solidFill>
                  <a:schemeClr val="dk1"/>
                </a:solidFill>
                <a:latin typeface="Google Sans"/>
                <a:ea typeface="Google Sans"/>
                <a:cs typeface="Google Sans"/>
                <a:sym typeface="Google Sans"/>
              </a:rPr>
              <a:t>References</a:t>
            </a:r>
            <a:endParaRPr>
              <a:latin typeface="Google Sans"/>
              <a:ea typeface="Google Sans"/>
              <a:cs typeface="Google Sans"/>
              <a:sym typeface="Google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156"/>
          <p:cNvPicPr preferRelativeResize="0"/>
          <p:nvPr/>
        </p:nvPicPr>
        <p:blipFill>
          <a:blip r:embed="rId3">
            <a:alphaModFix/>
          </a:blip>
          <a:stretch>
            <a:fillRect/>
          </a:stretch>
        </p:blipFill>
        <p:spPr>
          <a:xfrm>
            <a:off x="2694175" y="1315400"/>
            <a:ext cx="3914775" cy="2238375"/>
          </a:xfrm>
          <a:prstGeom prst="rect">
            <a:avLst/>
          </a:prstGeom>
          <a:noFill/>
          <a:ln>
            <a:noFill/>
          </a:ln>
        </p:spPr>
      </p:pic>
      <p:sp>
        <p:nvSpPr>
          <p:cNvPr id="585" name="Google Shape;585;p156"/>
          <p:cNvSpPr txBox="1"/>
          <p:nvPr/>
        </p:nvSpPr>
        <p:spPr>
          <a:xfrm>
            <a:off x="1687525" y="317850"/>
            <a:ext cx="7416600" cy="5541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2300"/>
              </a:spcBef>
              <a:spcAft>
                <a:spcPts val="800"/>
              </a:spcAft>
              <a:buNone/>
            </a:pPr>
            <a:r>
              <a:rPr lang="en" sz="2400">
                <a:solidFill>
                  <a:srgbClr val="333333"/>
                </a:solidFill>
                <a:highlight>
                  <a:srgbClr val="FFFFFF"/>
                </a:highlight>
                <a:latin typeface="Google Sans SemiBold"/>
                <a:ea typeface="Google Sans SemiBold"/>
                <a:cs typeface="Google Sans SemiBold"/>
                <a:sym typeface="Google Sans SemiBold"/>
              </a:rPr>
              <a:t>Be healthy both mentally and physically</a:t>
            </a:r>
            <a:endParaRPr sz="2400">
              <a:solidFill>
                <a:srgbClr val="333333"/>
              </a:solidFill>
              <a:highlight>
                <a:srgbClr val="FFFFFF"/>
              </a:highlight>
              <a:latin typeface="Google Sans SemiBold"/>
              <a:ea typeface="Google Sans SemiBold"/>
              <a:cs typeface="Google Sans SemiBold"/>
              <a:sym typeface="Google Sans SemiBo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157"/>
          <p:cNvPicPr preferRelativeResize="0"/>
          <p:nvPr/>
        </p:nvPicPr>
        <p:blipFill>
          <a:blip r:embed="rId3">
            <a:alphaModFix/>
          </a:blip>
          <a:stretch>
            <a:fillRect/>
          </a:stretch>
        </p:blipFill>
        <p:spPr>
          <a:xfrm>
            <a:off x="826650" y="0"/>
            <a:ext cx="6982617"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0AAB-F65E-81A0-DC42-72A06FB21276}"/>
              </a:ext>
            </a:extLst>
          </p:cNvPr>
          <p:cNvSpPr>
            <a:spLocks noGrp="1"/>
          </p:cNvSpPr>
          <p:nvPr>
            <p:ph type="title"/>
          </p:nvPr>
        </p:nvSpPr>
        <p:spPr>
          <a:xfrm>
            <a:off x="1052423" y="733245"/>
            <a:ext cx="7953554" cy="3687405"/>
          </a:xfrm>
        </p:spPr>
        <p:txBody>
          <a:bodyPr>
            <a:normAutofit/>
          </a:bodyPr>
          <a:lstStyle/>
          <a:p>
            <a:r>
              <a:rPr lang="en-US" dirty="0"/>
              <a:t>Presentation is auto biographical – </a:t>
            </a:r>
            <a:br>
              <a:rPr lang="en-US" dirty="0"/>
            </a:br>
            <a:r>
              <a:rPr lang="en-US" dirty="0"/>
              <a:t>Sample size of 1 </a:t>
            </a:r>
            <a:br>
              <a:rPr lang="en-US" dirty="0"/>
            </a:br>
            <a:br>
              <a:rPr lang="en-US" dirty="0"/>
            </a:br>
            <a:r>
              <a:rPr lang="en-CA" b="1" dirty="0">
                <a:effectLst/>
              </a:rPr>
              <a:t>No spandex required!</a:t>
            </a:r>
            <a:endParaRPr lang="en-CA" dirty="0"/>
          </a:p>
        </p:txBody>
      </p:sp>
    </p:spTree>
    <p:extLst>
      <p:ext uri="{BB962C8B-B14F-4D97-AF65-F5344CB8AC3E}">
        <p14:creationId xmlns:p14="http://schemas.microsoft.com/office/powerpoint/2010/main" val="1309695764"/>
      </p:ext>
    </p:extLst>
  </p:cSld>
  <p:clrMapOvr>
    <a:masterClrMapping/>
  </p:clrMapOvr>
</p:sld>
</file>

<file path=ppt/theme/theme1.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2326</Words>
  <Application>Microsoft Office PowerPoint</Application>
  <PresentationFormat>On-screen Show (16:9)</PresentationFormat>
  <Paragraphs>255</Paragraphs>
  <Slides>82</Slides>
  <Notes>58</Notes>
  <HiddenSlides>2</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82</vt:i4>
      </vt:variant>
    </vt:vector>
  </HeadingPairs>
  <TitlesOfParts>
    <vt:vector size="100" baseType="lpstr">
      <vt:lpstr>Roboto Mono Light</vt:lpstr>
      <vt:lpstr>Open Sans Light</vt:lpstr>
      <vt:lpstr>Roboto Mono</vt:lpstr>
      <vt:lpstr>Roboto</vt:lpstr>
      <vt:lpstr>Helvetica Neue</vt:lpstr>
      <vt:lpstr>Arial</vt:lpstr>
      <vt:lpstr>-apple-system</vt:lpstr>
      <vt:lpstr>Google Sans Mono</vt:lpstr>
      <vt:lpstr>Google Sans</vt:lpstr>
      <vt:lpstr>Inter</vt:lpstr>
      <vt:lpstr>Times New Roman</vt:lpstr>
      <vt:lpstr>Google Sans Text</vt:lpstr>
      <vt:lpstr>Google Sans Medium</vt:lpstr>
      <vt:lpstr>Google Sans SemiBold</vt:lpstr>
      <vt:lpstr>proxima-nova</vt:lpstr>
      <vt:lpstr>DevFest 2021</vt:lpstr>
      <vt:lpstr>DevFest 2021</vt:lpstr>
      <vt:lpstr>DevFest 2021</vt:lpstr>
      <vt:lpstr>PowerPoint Presentation</vt:lpstr>
      <vt:lpstr>PowerPoint Presentation</vt:lpstr>
      <vt:lpstr>PowerPoint Presentation</vt:lpstr>
      <vt:lpstr>PowerPoint Presentation</vt:lpstr>
      <vt:lpstr>PowerPoint Presentation</vt:lpstr>
      <vt:lpstr>Not an expert!</vt:lpstr>
      <vt:lpstr>PowerPoint Presentation</vt:lpstr>
      <vt:lpstr>PowerPoint Presentation</vt:lpstr>
      <vt:lpstr>Presentation is auto biographical –  Sample size of 1   No spandex required!</vt:lpstr>
      <vt:lpstr>PowerPoint Presentation</vt:lpstr>
      <vt:lpstr>Attention Span</vt:lpstr>
      <vt:lpstr>Human attention :  The Hammock and the Spikes</vt:lpstr>
      <vt:lpstr>Visual information vs reading words</vt:lpstr>
      <vt:lpstr>PowerPoint Presentation</vt:lpstr>
      <vt:lpstr>George Miller’s Magical Number of Immediate Memory </vt:lpstr>
      <vt:lpstr>Definition</vt:lpstr>
      <vt:lpstr>Perfect MVP</vt:lpstr>
      <vt:lpstr>PowerPoint Presentation</vt:lpstr>
      <vt:lpstr>PowerPoint Presentation</vt:lpstr>
      <vt:lpstr>PowerPoint Presentation</vt:lpstr>
      <vt:lpstr>Tell, Don’t Ask</vt:lpstr>
      <vt:lpstr>Definition</vt:lpstr>
      <vt:lpstr>Examples</vt:lpstr>
      <vt:lpstr>Privacy</vt:lpstr>
      <vt:lpstr>PowerPoint Presentation</vt:lpstr>
      <vt:lpstr>ELI5</vt:lpstr>
      <vt:lpstr>Penguin Dataset</vt:lpstr>
      <vt:lpstr>Manual Of Me</vt:lpstr>
      <vt:lpstr>PowerPoint Presentation</vt:lpstr>
      <vt:lpstr>PowerPoint Presentation</vt:lpstr>
      <vt:lpstr>PowerPoint Presentation</vt:lpstr>
      <vt:lpstr>Meet the team</vt:lpstr>
      <vt:lpstr>Meet the team</vt:lpstr>
      <vt:lpstr>Ideas</vt:lpstr>
      <vt:lpstr>PowerPoint Presentation</vt:lpstr>
      <vt:lpstr>Resources</vt:lpstr>
      <vt:lpstr>PowerPoint Presentation</vt:lpstr>
      <vt:lpstr>Precaution</vt:lpstr>
      <vt:lpstr>Overwhelming the user!</vt:lpstr>
      <vt:lpstr>Clutter</vt:lpstr>
      <vt:lpstr>Colors alone</vt:lpstr>
      <vt:lpstr>Colors alone!</vt:lpstr>
      <vt:lpstr>Alternate means of communication</vt:lpstr>
      <vt:lpstr>Misinterpretation or reading between the lines?</vt:lpstr>
      <vt:lpstr>Deepfake technology: seeing is believing, or is it?</vt:lpstr>
      <vt:lpstr>PowerPoint Presentation</vt:lpstr>
      <vt:lpstr>PowerPoint Presentation</vt:lpstr>
      <vt:lpstr>PowerPoint Presentation</vt:lpstr>
      <vt:lpstr>PowerPoint Presentation</vt:lpstr>
      <vt:lpstr>PowerPoint Presentation</vt:lpstr>
      <vt:lpstr>Cascading Mentorship Model </vt:lpstr>
      <vt:lpstr>PowerPoint Presentation</vt:lpstr>
      <vt:lpstr>PowerPoint Presentation</vt:lpstr>
      <vt:lpstr>PowerPoint Presentation</vt:lpstr>
      <vt:lpstr>SODOTO </vt:lpstr>
      <vt:lpstr>PowerPoint Presentation</vt:lpstr>
      <vt:lpstr>PowerPoint Presentation</vt:lpstr>
      <vt:lpstr>How can we increase the odds of finding luck?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Vaishnavi T V</cp:lastModifiedBy>
  <cp:revision>7</cp:revision>
  <dcterms:modified xsi:type="dcterms:W3CDTF">2024-07-27T12:48:20Z</dcterms:modified>
</cp:coreProperties>
</file>